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2.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3.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94"/>
  </p:notesMasterIdLst>
  <p:handoutMasterIdLst>
    <p:handoutMasterId r:id="rId95"/>
  </p:handoutMasterIdLst>
  <p:sldIdLst>
    <p:sldId id="285" r:id="rId2"/>
    <p:sldId id="641" r:id="rId3"/>
    <p:sldId id="1733" r:id="rId4"/>
    <p:sldId id="642" r:id="rId5"/>
    <p:sldId id="288" r:id="rId6"/>
    <p:sldId id="292" r:id="rId7"/>
    <p:sldId id="295" r:id="rId8"/>
    <p:sldId id="296" r:id="rId9"/>
    <p:sldId id="294" r:id="rId10"/>
    <p:sldId id="297" r:id="rId11"/>
    <p:sldId id="298" r:id="rId12"/>
    <p:sldId id="302" r:id="rId13"/>
    <p:sldId id="643" r:id="rId14"/>
    <p:sldId id="1536" r:id="rId15"/>
    <p:sldId id="1550" r:id="rId16"/>
    <p:sldId id="1521" r:id="rId17"/>
    <p:sldId id="1697" r:id="rId18"/>
    <p:sldId id="1698" r:id="rId19"/>
    <p:sldId id="943" r:id="rId20"/>
    <p:sldId id="989" r:id="rId21"/>
    <p:sldId id="1699" r:id="rId22"/>
    <p:sldId id="1700" r:id="rId23"/>
    <p:sldId id="1701" r:id="rId24"/>
    <p:sldId id="1702" r:id="rId25"/>
    <p:sldId id="1683" r:id="rId26"/>
    <p:sldId id="1534" r:id="rId27"/>
    <p:sldId id="310" r:id="rId28"/>
    <p:sldId id="308" r:id="rId29"/>
    <p:sldId id="1535" r:id="rId30"/>
    <p:sldId id="1730" r:id="rId31"/>
    <p:sldId id="1453" r:id="rId32"/>
    <p:sldId id="1463" r:id="rId33"/>
    <p:sldId id="312" r:id="rId34"/>
    <p:sldId id="1251" r:id="rId35"/>
    <p:sldId id="314" r:id="rId36"/>
    <p:sldId id="903" r:id="rId37"/>
    <p:sldId id="316" r:id="rId38"/>
    <p:sldId id="317" r:id="rId39"/>
    <p:sldId id="1687" r:id="rId40"/>
    <p:sldId id="1709" r:id="rId41"/>
    <p:sldId id="1710" r:id="rId42"/>
    <p:sldId id="1558" r:id="rId43"/>
    <p:sldId id="1560" r:id="rId44"/>
    <p:sldId id="1724" r:id="rId45"/>
    <p:sldId id="1725" r:id="rId46"/>
    <p:sldId id="1726" r:id="rId47"/>
    <p:sldId id="1583" r:id="rId48"/>
    <p:sldId id="1584" r:id="rId49"/>
    <p:sldId id="1732" r:id="rId50"/>
    <p:sldId id="1565" r:id="rId51"/>
    <p:sldId id="1566" r:id="rId52"/>
    <p:sldId id="1567" r:id="rId53"/>
    <p:sldId id="326" r:id="rId54"/>
    <p:sldId id="327" r:id="rId55"/>
    <p:sldId id="325" r:id="rId56"/>
    <p:sldId id="1585" r:id="rId57"/>
    <p:sldId id="602" r:id="rId58"/>
    <p:sldId id="1689" r:id="rId59"/>
    <p:sldId id="1718" r:id="rId60"/>
    <p:sldId id="1719" r:id="rId61"/>
    <p:sldId id="601" r:id="rId62"/>
    <p:sldId id="1690" r:id="rId63"/>
    <p:sldId id="1578" r:id="rId64"/>
    <p:sldId id="1721" r:id="rId65"/>
    <p:sldId id="1722" r:id="rId66"/>
    <p:sldId id="1723" r:id="rId67"/>
    <p:sldId id="1691" r:id="rId68"/>
    <p:sldId id="1514" r:id="rId69"/>
    <p:sldId id="1582" r:id="rId70"/>
    <p:sldId id="1375" r:id="rId71"/>
    <p:sldId id="1311" r:id="rId72"/>
    <p:sldId id="1465" r:id="rId73"/>
    <p:sldId id="914" r:id="rId74"/>
    <p:sldId id="908" r:id="rId75"/>
    <p:sldId id="916" r:id="rId76"/>
    <p:sldId id="1692" r:id="rId77"/>
    <p:sldId id="1711" r:id="rId78"/>
    <p:sldId id="1705" r:id="rId79"/>
    <p:sldId id="927" r:id="rId80"/>
    <p:sldId id="928" r:id="rId81"/>
    <p:sldId id="910" r:id="rId82"/>
    <p:sldId id="892" r:id="rId83"/>
    <p:sldId id="894" r:id="rId84"/>
    <p:sldId id="912" r:id="rId85"/>
    <p:sldId id="897" r:id="rId86"/>
    <p:sldId id="898" r:id="rId87"/>
    <p:sldId id="1727" r:id="rId88"/>
    <p:sldId id="1728" r:id="rId89"/>
    <p:sldId id="913" r:id="rId90"/>
    <p:sldId id="1712" r:id="rId91"/>
    <p:sldId id="1729" r:id="rId92"/>
    <p:sldId id="1245" r:id="rId93"/>
  </p:sldIdLst>
  <p:sldSz cx="9144000" cy="6858000" type="screen4x3"/>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90"/>
    <p:restoredTop sz="90855" autoAdjust="0"/>
  </p:normalViewPr>
  <p:slideViewPr>
    <p:cSldViewPr snapToGrid="0" snapToObjects="1">
      <p:cViewPr varScale="1">
        <p:scale>
          <a:sx n="57" d="100"/>
          <a:sy n="57" d="100"/>
        </p:scale>
        <p:origin x="1620" y="78"/>
      </p:cViewPr>
      <p:guideLst/>
    </p:cSldViewPr>
  </p:slideViewPr>
  <p:notesTextViewPr>
    <p:cViewPr>
      <p:scale>
        <a:sx n="3" d="2"/>
        <a:sy n="3" d="2"/>
      </p:scale>
      <p:origin x="0" y="0"/>
    </p:cViewPr>
  </p:notesTextViewPr>
  <p:sorterViewPr>
    <p:cViewPr>
      <p:scale>
        <a:sx n="130" d="100"/>
        <a:sy n="130" d="100"/>
      </p:scale>
      <p:origin x="0" y="-24444"/>
    </p:cViewPr>
  </p:sorterViewPr>
  <p:notesViewPr>
    <p:cSldViewPr snapToGrid="0" snapToObjects="1">
      <p:cViewPr varScale="1">
        <p:scale>
          <a:sx n="84" d="100"/>
          <a:sy n="84" d="100"/>
        </p:scale>
        <p:origin x="3828" y="12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3EC363-465B-40A4-B8C8-2281C2BA8F68}" type="doc">
      <dgm:prSet loTypeId="urn:microsoft.com/office/officeart/2008/layout/VerticalCurvedList" loCatId="list" qsTypeId="urn:microsoft.com/office/officeart/2005/8/quickstyle/simple2" qsCatId="simple" csTypeId="urn:microsoft.com/office/officeart/2005/8/colors/accent1_2" csCatId="accent1" phldr="1"/>
      <dgm:spPr/>
      <dgm:t>
        <a:bodyPr/>
        <a:lstStyle/>
        <a:p>
          <a:endParaRPr lang="en-US"/>
        </a:p>
      </dgm:t>
    </dgm:pt>
    <dgm:pt modelId="{6C8E722F-5532-46A9-893C-8E9813B15D76}">
      <dgm:prSet phldrT="[Text]" custT="1"/>
      <dgm:spPr/>
      <dgm:t>
        <a:bodyPr/>
        <a:lstStyle/>
        <a:p>
          <a:r>
            <a:rPr lang="en-US" sz="2000" b="1" dirty="0"/>
            <a:t>Critical Thinking Skills:  All content areas</a:t>
          </a:r>
        </a:p>
      </dgm:t>
    </dgm:pt>
    <dgm:pt modelId="{F7A6B5D7-CBDE-4029-BD55-943D3FC168A5}" type="parTrans" cxnId="{45333ACF-E2E4-45D7-AE0A-4CD567B834CD}">
      <dgm:prSet/>
      <dgm:spPr/>
      <dgm:t>
        <a:bodyPr/>
        <a:lstStyle/>
        <a:p>
          <a:endParaRPr lang="en-US"/>
        </a:p>
      </dgm:t>
    </dgm:pt>
    <dgm:pt modelId="{AC79C644-0FEB-4F7D-B42C-E4A90AECA908}" type="sibTrans" cxnId="{45333ACF-E2E4-45D7-AE0A-4CD567B834CD}">
      <dgm:prSet/>
      <dgm:spPr/>
      <dgm:t>
        <a:bodyPr/>
        <a:lstStyle/>
        <a:p>
          <a:endParaRPr lang="en-US"/>
        </a:p>
      </dgm:t>
    </dgm:pt>
    <dgm:pt modelId="{461BDA5C-958E-4CAC-A44D-0789D1F7FE65}">
      <dgm:prSet phldrT="[Text]" custT="1"/>
      <dgm:spPr/>
      <dgm:t>
        <a:bodyPr/>
        <a:lstStyle/>
        <a:p>
          <a:endParaRPr lang="en-US" sz="1400" dirty="0"/>
        </a:p>
        <a:p>
          <a:r>
            <a:rPr lang="en-US" sz="2000" b="1" dirty="0"/>
            <a:t>Problem-solving Skills: All content areas</a:t>
          </a:r>
        </a:p>
        <a:p>
          <a:endParaRPr lang="en-US" sz="2000" b="1" dirty="0"/>
        </a:p>
      </dgm:t>
    </dgm:pt>
    <dgm:pt modelId="{C39D6468-CE5D-4621-9847-7824976ADBAD}" type="parTrans" cxnId="{657B71BD-AB37-427A-B7A0-44D6B97319D2}">
      <dgm:prSet/>
      <dgm:spPr/>
      <dgm:t>
        <a:bodyPr/>
        <a:lstStyle/>
        <a:p>
          <a:endParaRPr lang="en-US"/>
        </a:p>
      </dgm:t>
    </dgm:pt>
    <dgm:pt modelId="{C8EB6056-6675-4641-8569-0CEFA56EADFA}" type="sibTrans" cxnId="{657B71BD-AB37-427A-B7A0-44D6B97319D2}">
      <dgm:prSet/>
      <dgm:spPr/>
      <dgm:t>
        <a:bodyPr/>
        <a:lstStyle/>
        <a:p>
          <a:endParaRPr lang="en-US"/>
        </a:p>
      </dgm:t>
    </dgm:pt>
    <dgm:pt modelId="{4C16F9E0-24DF-4DE7-A9CE-7856F8064134}">
      <dgm:prSet phldrT="[Text]" custT="1"/>
      <dgm:spPr/>
      <dgm:t>
        <a:bodyPr/>
        <a:lstStyle/>
        <a:p>
          <a:r>
            <a:rPr lang="en-US" sz="2000" b="1" dirty="0"/>
            <a:t>Close Reading Skills:  All content areas</a:t>
          </a:r>
        </a:p>
      </dgm:t>
    </dgm:pt>
    <dgm:pt modelId="{D3E06236-1C40-4F42-9743-F7BEF1713D2A}" type="parTrans" cxnId="{65A99D66-B520-4609-8D88-08A94F5A3D16}">
      <dgm:prSet/>
      <dgm:spPr/>
      <dgm:t>
        <a:bodyPr/>
        <a:lstStyle/>
        <a:p>
          <a:endParaRPr lang="en-US"/>
        </a:p>
      </dgm:t>
    </dgm:pt>
    <dgm:pt modelId="{88360C60-439E-45D2-A635-2DD44812C45F}" type="sibTrans" cxnId="{65A99D66-B520-4609-8D88-08A94F5A3D16}">
      <dgm:prSet/>
      <dgm:spPr/>
      <dgm:t>
        <a:bodyPr/>
        <a:lstStyle/>
        <a:p>
          <a:endParaRPr lang="en-US"/>
        </a:p>
      </dgm:t>
    </dgm:pt>
    <dgm:pt modelId="{A35A1374-B70B-4C6E-BA23-D40AE34F5446}">
      <dgm:prSet custT="1"/>
      <dgm:spPr/>
      <dgm:t>
        <a:bodyPr/>
        <a:lstStyle/>
        <a:p>
          <a:r>
            <a:rPr lang="en-US" sz="2000" b="1" dirty="0"/>
            <a:t>Evidence-based Writing Skills:  Reasoning Through Language Arts</a:t>
          </a:r>
        </a:p>
      </dgm:t>
    </dgm:pt>
    <dgm:pt modelId="{35762ECA-9D53-43A3-A4F3-A802DCB4E0B6}" type="parTrans" cxnId="{416709C7-30E2-41EE-B3B0-626A0100C091}">
      <dgm:prSet/>
      <dgm:spPr/>
      <dgm:t>
        <a:bodyPr/>
        <a:lstStyle/>
        <a:p>
          <a:endParaRPr lang="en-US"/>
        </a:p>
      </dgm:t>
    </dgm:pt>
    <dgm:pt modelId="{74B6ABCE-C82C-4E61-9439-AC2C04986F1F}" type="sibTrans" cxnId="{416709C7-30E2-41EE-B3B0-626A0100C091}">
      <dgm:prSet/>
      <dgm:spPr/>
      <dgm:t>
        <a:bodyPr/>
        <a:lstStyle/>
        <a:p>
          <a:endParaRPr lang="en-US"/>
        </a:p>
      </dgm:t>
    </dgm:pt>
    <dgm:pt modelId="{2B531D9B-9D7B-448C-B59F-205D05C30EC3}" type="pres">
      <dgm:prSet presAssocID="{EB3EC363-465B-40A4-B8C8-2281C2BA8F68}" presName="Name0" presStyleCnt="0">
        <dgm:presLayoutVars>
          <dgm:chMax val="7"/>
          <dgm:chPref val="7"/>
          <dgm:dir/>
        </dgm:presLayoutVars>
      </dgm:prSet>
      <dgm:spPr/>
    </dgm:pt>
    <dgm:pt modelId="{D7B1A058-DAEA-4169-AB8C-41E8A37F91B0}" type="pres">
      <dgm:prSet presAssocID="{EB3EC363-465B-40A4-B8C8-2281C2BA8F68}" presName="Name1" presStyleCnt="0"/>
      <dgm:spPr/>
    </dgm:pt>
    <dgm:pt modelId="{E5D5741E-9684-4EDC-8B1D-5F1F67D7AE4B}" type="pres">
      <dgm:prSet presAssocID="{EB3EC363-465B-40A4-B8C8-2281C2BA8F68}" presName="cycle" presStyleCnt="0"/>
      <dgm:spPr/>
    </dgm:pt>
    <dgm:pt modelId="{F09DC83F-6C47-4A00-88E7-97C43509A688}" type="pres">
      <dgm:prSet presAssocID="{EB3EC363-465B-40A4-B8C8-2281C2BA8F68}" presName="srcNode" presStyleLbl="node1" presStyleIdx="0" presStyleCnt="4"/>
      <dgm:spPr/>
    </dgm:pt>
    <dgm:pt modelId="{4ED33EF7-D69D-4BA5-BF7F-0D2A945BEB9F}" type="pres">
      <dgm:prSet presAssocID="{EB3EC363-465B-40A4-B8C8-2281C2BA8F68}" presName="conn" presStyleLbl="parChTrans1D2" presStyleIdx="0" presStyleCnt="1"/>
      <dgm:spPr/>
    </dgm:pt>
    <dgm:pt modelId="{E10D107A-10EA-4EAB-9450-FDA7D2CC04F8}" type="pres">
      <dgm:prSet presAssocID="{EB3EC363-465B-40A4-B8C8-2281C2BA8F68}" presName="extraNode" presStyleLbl="node1" presStyleIdx="0" presStyleCnt="4"/>
      <dgm:spPr/>
    </dgm:pt>
    <dgm:pt modelId="{23C18AEC-7CFD-4B54-8E1E-FEC7AF37E7F1}" type="pres">
      <dgm:prSet presAssocID="{EB3EC363-465B-40A4-B8C8-2281C2BA8F68}" presName="dstNode" presStyleLbl="node1" presStyleIdx="0" presStyleCnt="4"/>
      <dgm:spPr/>
    </dgm:pt>
    <dgm:pt modelId="{6C0BB08A-A66A-4713-8770-DC5027E3A983}" type="pres">
      <dgm:prSet presAssocID="{6C8E722F-5532-46A9-893C-8E9813B15D76}" presName="text_1" presStyleLbl="node1" presStyleIdx="0" presStyleCnt="4">
        <dgm:presLayoutVars>
          <dgm:bulletEnabled val="1"/>
        </dgm:presLayoutVars>
      </dgm:prSet>
      <dgm:spPr/>
    </dgm:pt>
    <dgm:pt modelId="{6D3A261F-B714-43F8-8CB4-5B04BE2551D2}" type="pres">
      <dgm:prSet presAssocID="{6C8E722F-5532-46A9-893C-8E9813B15D76}" presName="accent_1" presStyleCnt="0"/>
      <dgm:spPr/>
    </dgm:pt>
    <dgm:pt modelId="{66914F8C-CFAA-4A60-83FE-84E19C2F1798}" type="pres">
      <dgm:prSet presAssocID="{6C8E722F-5532-46A9-893C-8E9813B15D76}" presName="accentRepeatNode" presStyleLbl="solidFgAcc1" presStyleIdx="0" presStyleCnt="4"/>
      <dgm:spPr/>
    </dgm:pt>
    <dgm:pt modelId="{F1DBD4FF-1F5C-4007-AD00-BFB83F1DAD8B}" type="pres">
      <dgm:prSet presAssocID="{461BDA5C-958E-4CAC-A44D-0789D1F7FE65}" presName="text_2" presStyleLbl="node1" presStyleIdx="1" presStyleCnt="4">
        <dgm:presLayoutVars>
          <dgm:bulletEnabled val="1"/>
        </dgm:presLayoutVars>
      </dgm:prSet>
      <dgm:spPr/>
    </dgm:pt>
    <dgm:pt modelId="{F4CF62C3-11C9-4985-927A-99832100992F}" type="pres">
      <dgm:prSet presAssocID="{461BDA5C-958E-4CAC-A44D-0789D1F7FE65}" presName="accent_2" presStyleCnt="0"/>
      <dgm:spPr/>
    </dgm:pt>
    <dgm:pt modelId="{D0EF0A47-6742-4B82-B719-0A61F4C3AEAC}" type="pres">
      <dgm:prSet presAssocID="{461BDA5C-958E-4CAC-A44D-0789D1F7FE65}" presName="accentRepeatNode" presStyleLbl="solidFgAcc1" presStyleIdx="1" presStyleCnt="4"/>
      <dgm:spPr/>
    </dgm:pt>
    <dgm:pt modelId="{53856B4A-067E-43D2-BC82-259D2978E0E2}" type="pres">
      <dgm:prSet presAssocID="{4C16F9E0-24DF-4DE7-A9CE-7856F8064134}" presName="text_3" presStyleLbl="node1" presStyleIdx="2" presStyleCnt="4">
        <dgm:presLayoutVars>
          <dgm:bulletEnabled val="1"/>
        </dgm:presLayoutVars>
      </dgm:prSet>
      <dgm:spPr/>
    </dgm:pt>
    <dgm:pt modelId="{F31B2CD3-F9CA-4DCF-8109-D3BF3568B803}" type="pres">
      <dgm:prSet presAssocID="{4C16F9E0-24DF-4DE7-A9CE-7856F8064134}" presName="accent_3" presStyleCnt="0"/>
      <dgm:spPr/>
    </dgm:pt>
    <dgm:pt modelId="{6553DCCA-BA1E-43D3-926D-62082C7B81FC}" type="pres">
      <dgm:prSet presAssocID="{4C16F9E0-24DF-4DE7-A9CE-7856F8064134}" presName="accentRepeatNode" presStyleLbl="solidFgAcc1" presStyleIdx="2" presStyleCnt="4" custLinFactNeighborX="-2925" custLinFactNeighborY="5328"/>
      <dgm:spPr/>
    </dgm:pt>
    <dgm:pt modelId="{98DC7C45-4AA3-4E2C-B6F4-2BCB03FFEDFC}" type="pres">
      <dgm:prSet presAssocID="{A35A1374-B70B-4C6E-BA23-D40AE34F5446}" presName="text_4" presStyleLbl="node1" presStyleIdx="3" presStyleCnt="4">
        <dgm:presLayoutVars>
          <dgm:bulletEnabled val="1"/>
        </dgm:presLayoutVars>
      </dgm:prSet>
      <dgm:spPr/>
    </dgm:pt>
    <dgm:pt modelId="{2E7C06FD-A1DE-4347-968B-33AEBD184998}" type="pres">
      <dgm:prSet presAssocID="{A35A1374-B70B-4C6E-BA23-D40AE34F5446}" presName="accent_4" presStyleCnt="0"/>
      <dgm:spPr/>
    </dgm:pt>
    <dgm:pt modelId="{99650AA8-06EB-4FC2-9571-EF06CD9C951D}" type="pres">
      <dgm:prSet presAssocID="{A35A1374-B70B-4C6E-BA23-D40AE34F5446}" presName="accentRepeatNode" presStyleLbl="solidFgAcc1" presStyleIdx="3" presStyleCnt="4"/>
      <dgm:spPr/>
    </dgm:pt>
  </dgm:ptLst>
  <dgm:cxnLst>
    <dgm:cxn modelId="{2FC24F28-DD39-4EA1-BD04-5FEB938A8AB8}" type="presOf" srcId="{6C8E722F-5532-46A9-893C-8E9813B15D76}" destId="{6C0BB08A-A66A-4713-8770-DC5027E3A983}" srcOrd="0" destOrd="0" presId="urn:microsoft.com/office/officeart/2008/layout/VerticalCurvedList"/>
    <dgm:cxn modelId="{EC067E30-2D1C-4CBD-9E0C-266D99E1EEB4}" type="presOf" srcId="{EB3EC363-465B-40A4-B8C8-2281C2BA8F68}" destId="{2B531D9B-9D7B-448C-B59F-205D05C30EC3}" srcOrd="0" destOrd="0" presId="urn:microsoft.com/office/officeart/2008/layout/VerticalCurvedList"/>
    <dgm:cxn modelId="{65A99D66-B520-4609-8D88-08A94F5A3D16}" srcId="{EB3EC363-465B-40A4-B8C8-2281C2BA8F68}" destId="{4C16F9E0-24DF-4DE7-A9CE-7856F8064134}" srcOrd="2" destOrd="0" parTransId="{D3E06236-1C40-4F42-9743-F7BEF1713D2A}" sibTransId="{88360C60-439E-45D2-A635-2DD44812C45F}"/>
    <dgm:cxn modelId="{7A6BBC79-9E41-43C7-BEC5-C20BB76DC81D}" type="presOf" srcId="{A35A1374-B70B-4C6E-BA23-D40AE34F5446}" destId="{98DC7C45-4AA3-4E2C-B6F4-2BCB03FFEDFC}" srcOrd="0" destOrd="0" presId="urn:microsoft.com/office/officeart/2008/layout/VerticalCurvedList"/>
    <dgm:cxn modelId="{657B71BD-AB37-427A-B7A0-44D6B97319D2}" srcId="{EB3EC363-465B-40A4-B8C8-2281C2BA8F68}" destId="{461BDA5C-958E-4CAC-A44D-0789D1F7FE65}" srcOrd="1" destOrd="0" parTransId="{C39D6468-CE5D-4621-9847-7824976ADBAD}" sibTransId="{C8EB6056-6675-4641-8569-0CEFA56EADFA}"/>
    <dgm:cxn modelId="{416709C7-30E2-41EE-B3B0-626A0100C091}" srcId="{EB3EC363-465B-40A4-B8C8-2281C2BA8F68}" destId="{A35A1374-B70B-4C6E-BA23-D40AE34F5446}" srcOrd="3" destOrd="0" parTransId="{35762ECA-9D53-43A3-A4F3-A802DCB4E0B6}" sibTransId="{74B6ABCE-C82C-4E61-9439-AC2C04986F1F}"/>
    <dgm:cxn modelId="{A06852C9-12DB-4CDF-91F9-71C6858D0205}" type="presOf" srcId="{461BDA5C-958E-4CAC-A44D-0789D1F7FE65}" destId="{F1DBD4FF-1F5C-4007-AD00-BFB83F1DAD8B}" srcOrd="0" destOrd="0" presId="urn:microsoft.com/office/officeart/2008/layout/VerticalCurvedList"/>
    <dgm:cxn modelId="{45333ACF-E2E4-45D7-AE0A-4CD567B834CD}" srcId="{EB3EC363-465B-40A4-B8C8-2281C2BA8F68}" destId="{6C8E722F-5532-46A9-893C-8E9813B15D76}" srcOrd="0" destOrd="0" parTransId="{F7A6B5D7-CBDE-4029-BD55-943D3FC168A5}" sibTransId="{AC79C644-0FEB-4F7D-B42C-E4A90AECA908}"/>
    <dgm:cxn modelId="{ECBEC6EC-D4DC-4DB4-A2BB-F4DF402C40A8}" type="presOf" srcId="{4C16F9E0-24DF-4DE7-A9CE-7856F8064134}" destId="{53856B4A-067E-43D2-BC82-259D2978E0E2}" srcOrd="0" destOrd="0" presId="urn:microsoft.com/office/officeart/2008/layout/VerticalCurvedList"/>
    <dgm:cxn modelId="{1DA3CEF0-4852-4F98-A693-38E600D92CCC}" type="presOf" srcId="{AC79C644-0FEB-4F7D-B42C-E4A90AECA908}" destId="{4ED33EF7-D69D-4BA5-BF7F-0D2A945BEB9F}" srcOrd="0" destOrd="0" presId="urn:microsoft.com/office/officeart/2008/layout/VerticalCurvedList"/>
    <dgm:cxn modelId="{6D37B9D8-3643-48CD-AD4C-CDC215B8AB85}" type="presParOf" srcId="{2B531D9B-9D7B-448C-B59F-205D05C30EC3}" destId="{D7B1A058-DAEA-4169-AB8C-41E8A37F91B0}" srcOrd="0" destOrd="0" presId="urn:microsoft.com/office/officeart/2008/layout/VerticalCurvedList"/>
    <dgm:cxn modelId="{737DFE84-01C7-49A7-A912-1CBDB178A3F1}" type="presParOf" srcId="{D7B1A058-DAEA-4169-AB8C-41E8A37F91B0}" destId="{E5D5741E-9684-4EDC-8B1D-5F1F67D7AE4B}" srcOrd="0" destOrd="0" presId="urn:microsoft.com/office/officeart/2008/layout/VerticalCurvedList"/>
    <dgm:cxn modelId="{E2D9794A-5EFD-4B4E-A532-607F4B02094B}" type="presParOf" srcId="{E5D5741E-9684-4EDC-8B1D-5F1F67D7AE4B}" destId="{F09DC83F-6C47-4A00-88E7-97C43509A688}" srcOrd="0" destOrd="0" presId="urn:microsoft.com/office/officeart/2008/layout/VerticalCurvedList"/>
    <dgm:cxn modelId="{0AA1A8FB-9800-42CE-9D3A-C690B8CFB462}" type="presParOf" srcId="{E5D5741E-9684-4EDC-8B1D-5F1F67D7AE4B}" destId="{4ED33EF7-D69D-4BA5-BF7F-0D2A945BEB9F}" srcOrd="1" destOrd="0" presId="urn:microsoft.com/office/officeart/2008/layout/VerticalCurvedList"/>
    <dgm:cxn modelId="{B151A430-A135-4E4E-9863-FD020CA9A96A}" type="presParOf" srcId="{E5D5741E-9684-4EDC-8B1D-5F1F67D7AE4B}" destId="{E10D107A-10EA-4EAB-9450-FDA7D2CC04F8}" srcOrd="2" destOrd="0" presId="urn:microsoft.com/office/officeart/2008/layout/VerticalCurvedList"/>
    <dgm:cxn modelId="{0F8247D0-651F-44F5-AAF5-AF372A6CDAFC}" type="presParOf" srcId="{E5D5741E-9684-4EDC-8B1D-5F1F67D7AE4B}" destId="{23C18AEC-7CFD-4B54-8E1E-FEC7AF37E7F1}" srcOrd="3" destOrd="0" presId="urn:microsoft.com/office/officeart/2008/layout/VerticalCurvedList"/>
    <dgm:cxn modelId="{647D99DB-21C6-4C49-BBB1-D3A1CE8B38D6}" type="presParOf" srcId="{D7B1A058-DAEA-4169-AB8C-41E8A37F91B0}" destId="{6C0BB08A-A66A-4713-8770-DC5027E3A983}" srcOrd="1" destOrd="0" presId="urn:microsoft.com/office/officeart/2008/layout/VerticalCurvedList"/>
    <dgm:cxn modelId="{18A56989-591B-468F-A66A-FC707C260709}" type="presParOf" srcId="{D7B1A058-DAEA-4169-AB8C-41E8A37F91B0}" destId="{6D3A261F-B714-43F8-8CB4-5B04BE2551D2}" srcOrd="2" destOrd="0" presId="urn:microsoft.com/office/officeart/2008/layout/VerticalCurvedList"/>
    <dgm:cxn modelId="{96404561-85DA-4A12-82D7-0A028258CC2D}" type="presParOf" srcId="{6D3A261F-B714-43F8-8CB4-5B04BE2551D2}" destId="{66914F8C-CFAA-4A60-83FE-84E19C2F1798}" srcOrd="0" destOrd="0" presId="urn:microsoft.com/office/officeart/2008/layout/VerticalCurvedList"/>
    <dgm:cxn modelId="{28985799-03B2-4357-B8FE-EA485AE39848}" type="presParOf" srcId="{D7B1A058-DAEA-4169-AB8C-41E8A37F91B0}" destId="{F1DBD4FF-1F5C-4007-AD00-BFB83F1DAD8B}" srcOrd="3" destOrd="0" presId="urn:microsoft.com/office/officeart/2008/layout/VerticalCurvedList"/>
    <dgm:cxn modelId="{2EDB0C35-EA17-4D9C-8C3B-0DB55ABF9087}" type="presParOf" srcId="{D7B1A058-DAEA-4169-AB8C-41E8A37F91B0}" destId="{F4CF62C3-11C9-4985-927A-99832100992F}" srcOrd="4" destOrd="0" presId="urn:microsoft.com/office/officeart/2008/layout/VerticalCurvedList"/>
    <dgm:cxn modelId="{FACE1D92-4250-49E3-9BD8-62C887C222BE}" type="presParOf" srcId="{F4CF62C3-11C9-4985-927A-99832100992F}" destId="{D0EF0A47-6742-4B82-B719-0A61F4C3AEAC}" srcOrd="0" destOrd="0" presId="urn:microsoft.com/office/officeart/2008/layout/VerticalCurvedList"/>
    <dgm:cxn modelId="{AB1F8656-5C5C-4857-9E79-2F1CCA6F9ED8}" type="presParOf" srcId="{D7B1A058-DAEA-4169-AB8C-41E8A37F91B0}" destId="{53856B4A-067E-43D2-BC82-259D2978E0E2}" srcOrd="5" destOrd="0" presId="urn:microsoft.com/office/officeart/2008/layout/VerticalCurvedList"/>
    <dgm:cxn modelId="{7C0DF458-02F0-477A-B15A-C15F3B66A56F}" type="presParOf" srcId="{D7B1A058-DAEA-4169-AB8C-41E8A37F91B0}" destId="{F31B2CD3-F9CA-4DCF-8109-D3BF3568B803}" srcOrd="6" destOrd="0" presId="urn:microsoft.com/office/officeart/2008/layout/VerticalCurvedList"/>
    <dgm:cxn modelId="{0178F522-C761-44C9-904B-B024D622CD45}" type="presParOf" srcId="{F31B2CD3-F9CA-4DCF-8109-D3BF3568B803}" destId="{6553DCCA-BA1E-43D3-926D-62082C7B81FC}" srcOrd="0" destOrd="0" presId="urn:microsoft.com/office/officeart/2008/layout/VerticalCurvedList"/>
    <dgm:cxn modelId="{9AB58BF0-F5B6-406E-93ED-B9EDBC948881}" type="presParOf" srcId="{D7B1A058-DAEA-4169-AB8C-41E8A37F91B0}" destId="{98DC7C45-4AA3-4E2C-B6F4-2BCB03FFEDFC}" srcOrd="7" destOrd="0" presId="urn:microsoft.com/office/officeart/2008/layout/VerticalCurvedList"/>
    <dgm:cxn modelId="{14181000-F781-4C97-BCA7-E4EAAE26456B}" type="presParOf" srcId="{D7B1A058-DAEA-4169-AB8C-41E8A37F91B0}" destId="{2E7C06FD-A1DE-4347-968B-33AEBD184998}" srcOrd="8" destOrd="0" presId="urn:microsoft.com/office/officeart/2008/layout/VerticalCurvedList"/>
    <dgm:cxn modelId="{073F5D67-0DF0-491F-9010-FFF8F9401B87}" type="presParOf" srcId="{2E7C06FD-A1DE-4347-968B-33AEBD184998}" destId="{99650AA8-06EB-4FC2-9571-EF06CD9C951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551554-ED0E-4647-AD25-9570F2E875E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2867594A-5022-4073-92FA-C9828E16E4BF}">
      <dgm:prSet phldrT="[Text]" custT="1"/>
      <dgm:spPr>
        <a:solidFill>
          <a:srgbClr val="92D050"/>
        </a:solidFill>
        <a:ln>
          <a:noFill/>
        </a:ln>
      </dgm:spPr>
      <dgm:t>
        <a:bodyPr/>
        <a:lstStyle/>
        <a:p>
          <a:r>
            <a:rPr lang="en-US" sz="1800" dirty="0">
              <a:latin typeface="Arial" panose="020B0604020202020204" pitchFamily="34" charset="0"/>
              <a:cs typeface="Arial" panose="020B0604020202020204" pitchFamily="34" charset="0"/>
            </a:rPr>
            <a:t>RLA </a:t>
          </a:r>
        </a:p>
        <a:p>
          <a:r>
            <a:rPr lang="en-US" sz="1800" dirty="0">
              <a:latin typeface="Arial" panose="020B0604020202020204" pitchFamily="34" charset="0"/>
              <a:cs typeface="Arial" panose="020B0604020202020204" pitchFamily="34" charset="0"/>
            </a:rPr>
            <a:t>Order sequences of events in texts</a:t>
          </a:r>
        </a:p>
      </dgm:t>
    </dgm:pt>
    <dgm:pt modelId="{20A2CE56-2FB5-48DF-B518-A94DC4245BF2}" type="parTrans" cxnId="{5D76535D-4011-473E-8459-8C1CBDCD9B94}">
      <dgm:prSet/>
      <dgm:spPr/>
      <dgm:t>
        <a:bodyPr/>
        <a:lstStyle/>
        <a:p>
          <a:endParaRPr lang="en-US"/>
        </a:p>
      </dgm:t>
    </dgm:pt>
    <dgm:pt modelId="{1427AE6E-C705-481F-9E2A-EE8CB2D86167}" type="sibTrans" cxnId="{5D76535D-4011-473E-8459-8C1CBDCD9B94}">
      <dgm:prSet/>
      <dgm:spPr/>
      <dgm:t>
        <a:bodyPr/>
        <a:lstStyle/>
        <a:p>
          <a:endParaRPr lang="en-US"/>
        </a:p>
      </dgm:t>
    </dgm:pt>
    <dgm:pt modelId="{D9A61D8C-2EC8-4900-9F22-C49303B5BC1C}">
      <dgm:prSet phldrT="[Text]" custT="1"/>
      <dgm:spPr>
        <a:solidFill>
          <a:srgbClr val="92D050"/>
        </a:solidFill>
      </dgm:spPr>
      <dgm:t>
        <a:bodyPr/>
        <a:lstStyle/>
        <a:p>
          <a:r>
            <a:rPr lang="en-US" sz="1800" dirty="0">
              <a:latin typeface="Arial" panose="020B0604020202020204" pitchFamily="34" charset="0"/>
              <a:cs typeface="Arial" panose="020B0604020202020204" pitchFamily="34" charset="0"/>
            </a:rPr>
            <a:t>Social Studies</a:t>
          </a:r>
        </a:p>
        <a:p>
          <a:r>
            <a:rPr lang="en-US" sz="1800" dirty="0">
              <a:latin typeface="Arial" panose="020B0604020202020204" pitchFamily="34" charset="0"/>
              <a:cs typeface="Arial" panose="020B0604020202020204" pitchFamily="34" charset="0"/>
            </a:rPr>
            <a:t>Identify the chronological structure of a historical narrative and sequence steps in a process</a:t>
          </a:r>
        </a:p>
      </dgm:t>
    </dgm:pt>
    <dgm:pt modelId="{B769FF4A-5285-4106-AF48-1E9219C4AEFF}" type="parTrans" cxnId="{F47A18AB-9EC4-4675-BE0C-7783330A48E3}">
      <dgm:prSet/>
      <dgm:spPr/>
      <dgm:t>
        <a:bodyPr/>
        <a:lstStyle/>
        <a:p>
          <a:endParaRPr lang="en-US" dirty="0"/>
        </a:p>
      </dgm:t>
    </dgm:pt>
    <dgm:pt modelId="{53F5DEA6-D6C4-4B6D-881A-FF6C27DE4648}" type="sibTrans" cxnId="{F47A18AB-9EC4-4675-BE0C-7783330A48E3}">
      <dgm:prSet/>
      <dgm:spPr/>
      <dgm:t>
        <a:bodyPr/>
        <a:lstStyle/>
        <a:p>
          <a:endParaRPr lang="en-US"/>
        </a:p>
      </dgm:t>
    </dgm:pt>
    <dgm:pt modelId="{957790A6-B217-45AD-8E69-2AAD4BD900FF}">
      <dgm:prSet phldrT="[Text]" custT="1"/>
      <dgm:spPr>
        <a:solidFill>
          <a:srgbClr val="92D050"/>
        </a:solidFill>
      </dgm:spPr>
      <dgm:t>
        <a:bodyPr/>
        <a:lstStyle/>
        <a:p>
          <a:r>
            <a:rPr lang="en-US" sz="1800" dirty="0">
              <a:latin typeface="Arial" panose="020B0604020202020204" pitchFamily="34" charset="0"/>
              <a:cs typeface="Arial" panose="020B0604020202020204" pitchFamily="34" charset="0"/>
            </a:rPr>
            <a:t>Science</a:t>
          </a:r>
        </a:p>
        <a:p>
          <a:r>
            <a:rPr lang="en-US" sz="1800" dirty="0">
              <a:latin typeface="Arial" panose="020B0604020202020204" pitchFamily="34" charset="0"/>
              <a:cs typeface="Arial" panose="020B0604020202020204" pitchFamily="34" charset="0"/>
            </a:rPr>
            <a:t>Reason from data or evidence to a conclusion</a:t>
          </a:r>
        </a:p>
        <a:p>
          <a:endParaRPr lang="en-US" sz="1800" dirty="0"/>
        </a:p>
      </dgm:t>
    </dgm:pt>
    <dgm:pt modelId="{1B5BF4B4-BBD6-4B6C-BACF-A7058656C008}" type="parTrans" cxnId="{51FEF00F-743C-4469-8DD1-06E5960876A1}">
      <dgm:prSet/>
      <dgm:spPr/>
      <dgm:t>
        <a:bodyPr/>
        <a:lstStyle/>
        <a:p>
          <a:endParaRPr lang="en-US" dirty="0"/>
        </a:p>
      </dgm:t>
    </dgm:pt>
    <dgm:pt modelId="{F86D78EF-B6A4-47B7-960F-E7856975E913}" type="sibTrans" cxnId="{51FEF00F-743C-4469-8DD1-06E5960876A1}">
      <dgm:prSet/>
      <dgm:spPr/>
      <dgm:t>
        <a:bodyPr/>
        <a:lstStyle/>
        <a:p>
          <a:endParaRPr lang="en-US"/>
        </a:p>
      </dgm:t>
    </dgm:pt>
    <dgm:pt modelId="{8FE992E2-3568-4F25-9A73-5DE1F3CC7C5E}">
      <dgm:prSet phldrT="[Text]" custT="1"/>
      <dgm:spPr>
        <a:solidFill>
          <a:srgbClr val="92D050"/>
        </a:solidFill>
      </dgm:spPr>
      <dgm:t>
        <a:bodyPr/>
        <a:lstStyle/>
        <a:p>
          <a:endParaRPr lang="en-US" sz="1800" dirty="0"/>
        </a:p>
        <a:p>
          <a:r>
            <a:rPr lang="en-US" sz="1800" dirty="0">
              <a:latin typeface="Arial" panose="020B0604020202020204" pitchFamily="34" charset="0"/>
              <a:cs typeface="Arial" panose="020B0604020202020204" pitchFamily="34" charset="0"/>
            </a:rPr>
            <a:t>Mathematics</a:t>
          </a:r>
        </a:p>
        <a:p>
          <a:r>
            <a:rPr lang="en-US" sz="1800" dirty="0">
              <a:latin typeface="Arial" panose="020B0604020202020204" pitchFamily="34" charset="0"/>
              <a:cs typeface="Arial" panose="020B0604020202020204" pitchFamily="34" charset="0"/>
            </a:rPr>
            <a:t>Search for and recognize entry point for solving a problem and plan a solution pathway </a:t>
          </a:r>
        </a:p>
        <a:p>
          <a:endParaRPr lang="en-US" sz="1600" dirty="0"/>
        </a:p>
      </dgm:t>
    </dgm:pt>
    <dgm:pt modelId="{DF4C7D92-0B71-452A-BDD0-FB5CBAC58013}" type="parTrans" cxnId="{EFCC3EB0-9AA5-47D1-9E46-77C22137308A}">
      <dgm:prSet/>
      <dgm:spPr/>
      <dgm:t>
        <a:bodyPr/>
        <a:lstStyle/>
        <a:p>
          <a:endParaRPr lang="en-US" dirty="0"/>
        </a:p>
      </dgm:t>
    </dgm:pt>
    <dgm:pt modelId="{ED8CE380-B1DE-4250-86DF-5F94BE7088F4}" type="sibTrans" cxnId="{EFCC3EB0-9AA5-47D1-9E46-77C22137308A}">
      <dgm:prSet/>
      <dgm:spPr/>
      <dgm:t>
        <a:bodyPr/>
        <a:lstStyle/>
        <a:p>
          <a:endParaRPr lang="en-US"/>
        </a:p>
      </dgm:t>
    </dgm:pt>
    <dgm:pt modelId="{A06C7AF6-C6D5-4588-817E-34FA2E8FC59A}" type="pres">
      <dgm:prSet presAssocID="{90551554-ED0E-4647-AD25-9570F2E875E5}" presName="diagram" presStyleCnt="0">
        <dgm:presLayoutVars>
          <dgm:chPref val="1"/>
          <dgm:dir/>
          <dgm:animOne val="branch"/>
          <dgm:animLvl val="lvl"/>
          <dgm:resizeHandles val="exact"/>
        </dgm:presLayoutVars>
      </dgm:prSet>
      <dgm:spPr/>
    </dgm:pt>
    <dgm:pt modelId="{267ED3DF-49B4-4994-BD40-4ECC66CFADD7}" type="pres">
      <dgm:prSet presAssocID="{2867594A-5022-4073-92FA-C9828E16E4BF}" presName="root1" presStyleCnt="0"/>
      <dgm:spPr/>
    </dgm:pt>
    <dgm:pt modelId="{4788BDB5-D7BF-41CA-B95F-17AC3B030660}" type="pres">
      <dgm:prSet presAssocID="{2867594A-5022-4073-92FA-C9828E16E4BF}" presName="LevelOneTextNode" presStyleLbl="node0" presStyleIdx="0" presStyleCnt="1">
        <dgm:presLayoutVars>
          <dgm:chPref val="3"/>
        </dgm:presLayoutVars>
      </dgm:prSet>
      <dgm:spPr/>
    </dgm:pt>
    <dgm:pt modelId="{3ECEDC7F-F841-4369-85A3-4AAEAF3DCC97}" type="pres">
      <dgm:prSet presAssocID="{2867594A-5022-4073-92FA-C9828E16E4BF}" presName="level2hierChild" presStyleCnt="0"/>
      <dgm:spPr/>
    </dgm:pt>
    <dgm:pt modelId="{4041D908-C36F-418E-9E2B-E1A5FC9A5561}" type="pres">
      <dgm:prSet presAssocID="{B769FF4A-5285-4106-AF48-1E9219C4AEFF}" presName="conn2-1" presStyleLbl="parChTrans1D2" presStyleIdx="0" presStyleCnt="3"/>
      <dgm:spPr/>
    </dgm:pt>
    <dgm:pt modelId="{63E7B0D5-CAFD-4EE5-B0D2-59995CEAB7BA}" type="pres">
      <dgm:prSet presAssocID="{B769FF4A-5285-4106-AF48-1E9219C4AEFF}" presName="connTx" presStyleLbl="parChTrans1D2" presStyleIdx="0" presStyleCnt="3"/>
      <dgm:spPr/>
    </dgm:pt>
    <dgm:pt modelId="{13903E0B-847E-4C1F-AEE9-9C21A4800F92}" type="pres">
      <dgm:prSet presAssocID="{D9A61D8C-2EC8-4900-9F22-C49303B5BC1C}" presName="root2" presStyleCnt="0"/>
      <dgm:spPr/>
    </dgm:pt>
    <dgm:pt modelId="{99588CE0-D9F0-4F24-A3DE-6AA95D2DC516}" type="pres">
      <dgm:prSet presAssocID="{D9A61D8C-2EC8-4900-9F22-C49303B5BC1C}" presName="LevelTwoTextNode" presStyleLbl="node2" presStyleIdx="0" presStyleCnt="3">
        <dgm:presLayoutVars>
          <dgm:chPref val="3"/>
        </dgm:presLayoutVars>
      </dgm:prSet>
      <dgm:spPr/>
    </dgm:pt>
    <dgm:pt modelId="{7810A992-0342-48F1-8F3F-6C54E5898033}" type="pres">
      <dgm:prSet presAssocID="{D9A61D8C-2EC8-4900-9F22-C49303B5BC1C}" presName="level3hierChild" presStyleCnt="0"/>
      <dgm:spPr/>
    </dgm:pt>
    <dgm:pt modelId="{5FECD28C-EDD9-4A93-9405-E482F9B32A72}" type="pres">
      <dgm:prSet presAssocID="{1B5BF4B4-BBD6-4B6C-BACF-A7058656C008}" presName="conn2-1" presStyleLbl="parChTrans1D2" presStyleIdx="1" presStyleCnt="3"/>
      <dgm:spPr/>
    </dgm:pt>
    <dgm:pt modelId="{C7D4F287-D981-43A0-8870-034AA6697515}" type="pres">
      <dgm:prSet presAssocID="{1B5BF4B4-BBD6-4B6C-BACF-A7058656C008}" presName="connTx" presStyleLbl="parChTrans1D2" presStyleIdx="1" presStyleCnt="3"/>
      <dgm:spPr/>
    </dgm:pt>
    <dgm:pt modelId="{9114405B-ABA9-4796-AE94-98D5DEACED48}" type="pres">
      <dgm:prSet presAssocID="{957790A6-B217-45AD-8E69-2AAD4BD900FF}" presName="root2" presStyleCnt="0"/>
      <dgm:spPr/>
    </dgm:pt>
    <dgm:pt modelId="{17807FBE-A45E-4003-B68C-8C34EB68079E}" type="pres">
      <dgm:prSet presAssocID="{957790A6-B217-45AD-8E69-2AAD4BD900FF}" presName="LevelTwoTextNode" presStyleLbl="node2" presStyleIdx="1" presStyleCnt="3">
        <dgm:presLayoutVars>
          <dgm:chPref val="3"/>
        </dgm:presLayoutVars>
      </dgm:prSet>
      <dgm:spPr/>
    </dgm:pt>
    <dgm:pt modelId="{6AB81626-CDDA-449B-9F33-656E7A2FB6BD}" type="pres">
      <dgm:prSet presAssocID="{957790A6-B217-45AD-8E69-2AAD4BD900FF}" presName="level3hierChild" presStyleCnt="0"/>
      <dgm:spPr/>
    </dgm:pt>
    <dgm:pt modelId="{8A6B9B6C-A7EE-4F56-B55D-C4CBFD1B524C}" type="pres">
      <dgm:prSet presAssocID="{DF4C7D92-0B71-452A-BDD0-FB5CBAC58013}" presName="conn2-1" presStyleLbl="parChTrans1D2" presStyleIdx="2" presStyleCnt="3"/>
      <dgm:spPr/>
    </dgm:pt>
    <dgm:pt modelId="{B84A15AE-7EB8-46A6-BDCF-99D31BBB517C}" type="pres">
      <dgm:prSet presAssocID="{DF4C7D92-0B71-452A-BDD0-FB5CBAC58013}" presName="connTx" presStyleLbl="parChTrans1D2" presStyleIdx="2" presStyleCnt="3"/>
      <dgm:spPr/>
    </dgm:pt>
    <dgm:pt modelId="{C36113B3-4A49-47D9-81FD-6514856FEEDA}" type="pres">
      <dgm:prSet presAssocID="{8FE992E2-3568-4F25-9A73-5DE1F3CC7C5E}" presName="root2" presStyleCnt="0"/>
      <dgm:spPr/>
    </dgm:pt>
    <dgm:pt modelId="{0273FAE8-8E75-4661-A3B0-EFA347B35918}" type="pres">
      <dgm:prSet presAssocID="{8FE992E2-3568-4F25-9A73-5DE1F3CC7C5E}" presName="LevelTwoTextNode" presStyleLbl="node2" presStyleIdx="2" presStyleCnt="3">
        <dgm:presLayoutVars>
          <dgm:chPref val="3"/>
        </dgm:presLayoutVars>
      </dgm:prSet>
      <dgm:spPr/>
    </dgm:pt>
    <dgm:pt modelId="{467164DD-76AA-45AC-9E3F-668575D54A66}" type="pres">
      <dgm:prSet presAssocID="{8FE992E2-3568-4F25-9A73-5DE1F3CC7C5E}" presName="level3hierChild" presStyleCnt="0"/>
      <dgm:spPr/>
    </dgm:pt>
  </dgm:ptLst>
  <dgm:cxnLst>
    <dgm:cxn modelId="{51FEF00F-743C-4469-8DD1-06E5960876A1}" srcId="{2867594A-5022-4073-92FA-C9828E16E4BF}" destId="{957790A6-B217-45AD-8E69-2AAD4BD900FF}" srcOrd="1" destOrd="0" parTransId="{1B5BF4B4-BBD6-4B6C-BACF-A7058656C008}" sibTransId="{F86D78EF-B6A4-47B7-960F-E7856975E913}"/>
    <dgm:cxn modelId="{49625714-A567-444C-BEAC-1AE36D9A4208}" type="presOf" srcId="{B769FF4A-5285-4106-AF48-1E9219C4AEFF}" destId="{63E7B0D5-CAFD-4EE5-B0D2-59995CEAB7BA}" srcOrd="1" destOrd="0" presId="urn:microsoft.com/office/officeart/2005/8/layout/hierarchy2"/>
    <dgm:cxn modelId="{5D76535D-4011-473E-8459-8C1CBDCD9B94}" srcId="{90551554-ED0E-4647-AD25-9570F2E875E5}" destId="{2867594A-5022-4073-92FA-C9828E16E4BF}" srcOrd="0" destOrd="0" parTransId="{20A2CE56-2FB5-48DF-B518-A94DC4245BF2}" sibTransId="{1427AE6E-C705-481F-9E2A-EE8CB2D86167}"/>
    <dgm:cxn modelId="{0B7B476A-814B-490A-A50E-C5B6F9663427}" type="presOf" srcId="{957790A6-B217-45AD-8E69-2AAD4BD900FF}" destId="{17807FBE-A45E-4003-B68C-8C34EB68079E}" srcOrd="0" destOrd="0" presId="urn:microsoft.com/office/officeart/2005/8/layout/hierarchy2"/>
    <dgm:cxn modelId="{24C50F54-92CC-4CFC-9CA3-70E227EBCEE5}" type="presOf" srcId="{8FE992E2-3568-4F25-9A73-5DE1F3CC7C5E}" destId="{0273FAE8-8E75-4661-A3B0-EFA347B35918}" srcOrd="0" destOrd="0" presId="urn:microsoft.com/office/officeart/2005/8/layout/hierarchy2"/>
    <dgm:cxn modelId="{14296982-476C-4653-8C3D-8B0D57BA109B}" type="presOf" srcId="{DF4C7D92-0B71-452A-BDD0-FB5CBAC58013}" destId="{8A6B9B6C-A7EE-4F56-B55D-C4CBFD1B524C}" srcOrd="0" destOrd="0" presId="urn:microsoft.com/office/officeart/2005/8/layout/hierarchy2"/>
    <dgm:cxn modelId="{AAE29696-2418-4ED2-A91D-D42A6444D7C0}" type="presOf" srcId="{1B5BF4B4-BBD6-4B6C-BACF-A7058656C008}" destId="{C7D4F287-D981-43A0-8870-034AA6697515}" srcOrd="1" destOrd="0" presId="urn:microsoft.com/office/officeart/2005/8/layout/hierarchy2"/>
    <dgm:cxn modelId="{67050F9B-A026-4AC2-8BCD-099034854F6E}" type="presOf" srcId="{1B5BF4B4-BBD6-4B6C-BACF-A7058656C008}" destId="{5FECD28C-EDD9-4A93-9405-E482F9B32A72}" srcOrd="0" destOrd="0" presId="urn:microsoft.com/office/officeart/2005/8/layout/hierarchy2"/>
    <dgm:cxn modelId="{56C596AA-AB15-400D-BF64-FF05C00A6032}" type="presOf" srcId="{90551554-ED0E-4647-AD25-9570F2E875E5}" destId="{A06C7AF6-C6D5-4588-817E-34FA2E8FC59A}" srcOrd="0" destOrd="0" presId="urn:microsoft.com/office/officeart/2005/8/layout/hierarchy2"/>
    <dgm:cxn modelId="{F47A18AB-9EC4-4675-BE0C-7783330A48E3}" srcId="{2867594A-5022-4073-92FA-C9828E16E4BF}" destId="{D9A61D8C-2EC8-4900-9F22-C49303B5BC1C}" srcOrd="0" destOrd="0" parTransId="{B769FF4A-5285-4106-AF48-1E9219C4AEFF}" sibTransId="{53F5DEA6-D6C4-4B6D-881A-FF6C27DE4648}"/>
    <dgm:cxn modelId="{EFCC3EB0-9AA5-47D1-9E46-77C22137308A}" srcId="{2867594A-5022-4073-92FA-C9828E16E4BF}" destId="{8FE992E2-3568-4F25-9A73-5DE1F3CC7C5E}" srcOrd="2" destOrd="0" parTransId="{DF4C7D92-0B71-452A-BDD0-FB5CBAC58013}" sibTransId="{ED8CE380-B1DE-4250-86DF-5F94BE7088F4}"/>
    <dgm:cxn modelId="{5B5558C6-A13B-4907-B1C2-59CC867E7727}" type="presOf" srcId="{DF4C7D92-0B71-452A-BDD0-FB5CBAC58013}" destId="{B84A15AE-7EB8-46A6-BDCF-99D31BBB517C}" srcOrd="1" destOrd="0" presId="urn:microsoft.com/office/officeart/2005/8/layout/hierarchy2"/>
    <dgm:cxn modelId="{B956FDF3-9EE2-4D6D-9D38-7FFD1D4D90BD}" type="presOf" srcId="{B769FF4A-5285-4106-AF48-1E9219C4AEFF}" destId="{4041D908-C36F-418E-9E2B-E1A5FC9A5561}" srcOrd="0" destOrd="0" presId="urn:microsoft.com/office/officeart/2005/8/layout/hierarchy2"/>
    <dgm:cxn modelId="{0857E0F5-B44D-4EC2-AE7D-97A7F87CF119}" type="presOf" srcId="{D9A61D8C-2EC8-4900-9F22-C49303B5BC1C}" destId="{99588CE0-D9F0-4F24-A3DE-6AA95D2DC516}" srcOrd="0" destOrd="0" presId="urn:microsoft.com/office/officeart/2005/8/layout/hierarchy2"/>
    <dgm:cxn modelId="{9F1C7EFD-CF85-45DE-91EC-302B5F97E780}" type="presOf" srcId="{2867594A-5022-4073-92FA-C9828E16E4BF}" destId="{4788BDB5-D7BF-41CA-B95F-17AC3B030660}" srcOrd="0" destOrd="0" presId="urn:microsoft.com/office/officeart/2005/8/layout/hierarchy2"/>
    <dgm:cxn modelId="{71FAFC19-73E2-4B3D-8650-ECC53D7904BF}" type="presParOf" srcId="{A06C7AF6-C6D5-4588-817E-34FA2E8FC59A}" destId="{267ED3DF-49B4-4994-BD40-4ECC66CFADD7}" srcOrd="0" destOrd="0" presId="urn:microsoft.com/office/officeart/2005/8/layout/hierarchy2"/>
    <dgm:cxn modelId="{D135269D-0CFF-4F4F-BAD7-5BF5ED03A269}" type="presParOf" srcId="{267ED3DF-49B4-4994-BD40-4ECC66CFADD7}" destId="{4788BDB5-D7BF-41CA-B95F-17AC3B030660}" srcOrd="0" destOrd="0" presId="urn:microsoft.com/office/officeart/2005/8/layout/hierarchy2"/>
    <dgm:cxn modelId="{43966359-5E72-45F9-BBB3-51BAA0590275}" type="presParOf" srcId="{267ED3DF-49B4-4994-BD40-4ECC66CFADD7}" destId="{3ECEDC7F-F841-4369-85A3-4AAEAF3DCC97}" srcOrd="1" destOrd="0" presId="urn:microsoft.com/office/officeart/2005/8/layout/hierarchy2"/>
    <dgm:cxn modelId="{79ACAF2C-F10B-457A-BA86-2FA8AFB44BFB}" type="presParOf" srcId="{3ECEDC7F-F841-4369-85A3-4AAEAF3DCC97}" destId="{4041D908-C36F-418E-9E2B-E1A5FC9A5561}" srcOrd="0" destOrd="0" presId="urn:microsoft.com/office/officeart/2005/8/layout/hierarchy2"/>
    <dgm:cxn modelId="{EC3E403C-1772-48E3-9D65-5D802A8C182D}" type="presParOf" srcId="{4041D908-C36F-418E-9E2B-E1A5FC9A5561}" destId="{63E7B0D5-CAFD-4EE5-B0D2-59995CEAB7BA}" srcOrd="0" destOrd="0" presId="urn:microsoft.com/office/officeart/2005/8/layout/hierarchy2"/>
    <dgm:cxn modelId="{78DF2BA3-4CB5-4308-8498-ADBDDCDF3292}" type="presParOf" srcId="{3ECEDC7F-F841-4369-85A3-4AAEAF3DCC97}" destId="{13903E0B-847E-4C1F-AEE9-9C21A4800F92}" srcOrd="1" destOrd="0" presId="urn:microsoft.com/office/officeart/2005/8/layout/hierarchy2"/>
    <dgm:cxn modelId="{55623EDD-4FB6-418C-B6D3-B0407DAED59F}" type="presParOf" srcId="{13903E0B-847E-4C1F-AEE9-9C21A4800F92}" destId="{99588CE0-D9F0-4F24-A3DE-6AA95D2DC516}" srcOrd="0" destOrd="0" presId="urn:microsoft.com/office/officeart/2005/8/layout/hierarchy2"/>
    <dgm:cxn modelId="{C70E6492-2EFC-4058-A586-5FDA8AA4C74B}" type="presParOf" srcId="{13903E0B-847E-4C1F-AEE9-9C21A4800F92}" destId="{7810A992-0342-48F1-8F3F-6C54E5898033}" srcOrd="1" destOrd="0" presId="urn:microsoft.com/office/officeart/2005/8/layout/hierarchy2"/>
    <dgm:cxn modelId="{16A83760-B095-44DC-8AFE-92E44738DD3C}" type="presParOf" srcId="{3ECEDC7F-F841-4369-85A3-4AAEAF3DCC97}" destId="{5FECD28C-EDD9-4A93-9405-E482F9B32A72}" srcOrd="2" destOrd="0" presId="urn:microsoft.com/office/officeart/2005/8/layout/hierarchy2"/>
    <dgm:cxn modelId="{8155049C-FC6F-4765-8B66-1601D0A19A2C}" type="presParOf" srcId="{5FECD28C-EDD9-4A93-9405-E482F9B32A72}" destId="{C7D4F287-D981-43A0-8870-034AA6697515}" srcOrd="0" destOrd="0" presId="urn:microsoft.com/office/officeart/2005/8/layout/hierarchy2"/>
    <dgm:cxn modelId="{82BAF127-24DA-430E-A755-3089C01EFDD5}" type="presParOf" srcId="{3ECEDC7F-F841-4369-85A3-4AAEAF3DCC97}" destId="{9114405B-ABA9-4796-AE94-98D5DEACED48}" srcOrd="3" destOrd="0" presId="urn:microsoft.com/office/officeart/2005/8/layout/hierarchy2"/>
    <dgm:cxn modelId="{62F44D2F-E0EA-4A8D-AD3C-3EAD6098CE10}" type="presParOf" srcId="{9114405B-ABA9-4796-AE94-98D5DEACED48}" destId="{17807FBE-A45E-4003-B68C-8C34EB68079E}" srcOrd="0" destOrd="0" presId="urn:microsoft.com/office/officeart/2005/8/layout/hierarchy2"/>
    <dgm:cxn modelId="{5B1B4804-DB83-40BA-BF62-E809AA6E304E}" type="presParOf" srcId="{9114405B-ABA9-4796-AE94-98D5DEACED48}" destId="{6AB81626-CDDA-449B-9F33-656E7A2FB6BD}" srcOrd="1" destOrd="0" presId="urn:microsoft.com/office/officeart/2005/8/layout/hierarchy2"/>
    <dgm:cxn modelId="{AFC58BF3-BE31-4F31-99D4-B9569413F801}" type="presParOf" srcId="{3ECEDC7F-F841-4369-85A3-4AAEAF3DCC97}" destId="{8A6B9B6C-A7EE-4F56-B55D-C4CBFD1B524C}" srcOrd="4" destOrd="0" presId="urn:microsoft.com/office/officeart/2005/8/layout/hierarchy2"/>
    <dgm:cxn modelId="{A7169FEC-26A4-48E1-AD38-EF32BCD140BB}" type="presParOf" srcId="{8A6B9B6C-A7EE-4F56-B55D-C4CBFD1B524C}" destId="{B84A15AE-7EB8-46A6-BDCF-99D31BBB517C}" srcOrd="0" destOrd="0" presId="urn:microsoft.com/office/officeart/2005/8/layout/hierarchy2"/>
    <dgm:cxn modelId="{D1B1A204-3FFE-4B35-BE0A-A1E52755D43C}" type="presParOf" srcId="{3ECEDC7F-F841-4369-85A3-4AAEAF3DCC97}" destId="{C36113B3-4A49-47D9-81FD-6514856FEEDA}" srcOrd="5" destOrd="0" presId="urn:microsoft.com/office/officeart/2005/8/layout/hierarchy2"/>
    <dgm:cxn modelId="{F1234238-D4A8-40BB-B0F3-D371984EAF4B}" type="presParOf" srcId="{C36113B3-4A49-47D9-81FD-6514856FEEDA}" destId="{0273FAE8-8E75-4661-A3B0-EFA347B35918}" srcOrd="0" destOrd="0" presId="urn:microsoft.com/office/officeart/2005/8/layout/hierarchy2"/>
    <dgm:cxn modelId="{7464B7AF-C59B-4C4C-864D-1B0BE1DD8E21}" type="presParOf" srcId="{C36113B3-4A49-47D9-81FD-6514856FEEDA}" destId="{467164DD-76AA-45AC-9E3F-668575D54A6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DB1972-CFE7-4CF2-B23F-F7431E2C4BF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E098286-E410-4652-A683-0720801F6B83}">
      <dgm:prSet phldrT="[Text]"/>
      <dgm:spPr/>
      <dgm:t>
        <a:bodyPr/>
        <a:lstStyle/>
        <a:p>
          <a:r>
            <a:rPr lang="en-US" b="1" dirty="0"/>
            <a:t>R.8.3: Evaluate the relevance and sufficiency of evidence offered in support of a claim. Primarily measured with informational texts.</a:t>
          </a:r>
          <a:endParaRPr lang="en-US" dirty="0"/>
        </a:p>
      </dgm:t>
    </dgm:pt>
    <dgm:pt modelId="{1C4EAAF2-558B-45ED-BAB1-EE60030EED99}" type="parTrans" cxnId="{67C1E9D2-B397-42FF-AF7E-0FE0F1D33C8F}">
      <dgm:prSet/>
      <dgm:spPr/>
      <dgm:t>
        <a:bodyPr/>
        <a:lstStyle/>
        <a:p>
          <a:endParaRPr lang="en-US"/>
        </a:p>
      </dgm:t>
    </dgm:pt>
    <dgm:pt modelId="{4644E395-E175-41F4-BF32-89EE65F65909}" type="sibTrans" cxnId="{67C1E9D2-B397-42FF-AF7E-0FE0F1D33C8F}">
      <dgm:prSet/>
      <dgm:spPr/>
      <dgm:t>
        <a:bodyPr/>
        <a:lstStyle/>
        <a:p>
          <a:endParaRPr lang="en-US"/>
        </a:p>
      </dgm:t>
    </dgm:pt>
    <dgm:pt modelId="{51F45B08-DD1D-49E0-92BB-189DD6F6B571}">
      <dgm:prSet phldrT="[Text]"/>
      <dgm:spPr/>
      <dgm:t>
        <a:bodyPr/>
        <a:lstStyle/>
        <a:p>
          <a:r>
            <a:rPr lang="en-US" b="0" dirty="0"/>
            <a:t>SSP.2.a: Determine the central ideas or information of a primary or secondary source, corroborating or challenging conclusions with evidence.</a:t>
          </a:r>
        </a:p>
      </dgm:t>
    </dgm:pt>
    <dgm:pt modelId="{6F755D09-18ED-4BFD-8B88-73A2A088DC31}" type="parTrans" cxnId="{C762C342-F2EC-4A64-BBA8-51064B2DC5F6}">
      <dgm:prSet/>
      <dgm:spPr/>
      <dgm:t>
        <a:bodyPr/>
        <a:lstStyle/>
        <a:p>
          <a:endParaRPr lang="en-US"/>
        </a:p>
      </dgm:t>
    </dgm:pt>
    <dgm:pt modelId="{DE5E74DB-D4F4-4D92-8C9D-47489312ADC8}" type="sibTrans" cxnId="{C762C342-F2EC-4A64-BBA8-51064B2DC5F6}">
      <dgm:prSet/>
      <dgm:spPr/>
      <dgm:t>
        <a:bodyPr/>
        <a:lstStyle/>
        <a:p>
          <a:endParaRPr lang="en-US"/>
        </a:p>
      </dgm:t>
    </dgm:pt>
    <dgm:pt modelId="{87B4CABC-7B56-4EE4-A570-6B98A56E0AD5}">
      <dgm:prSet phldrT="[Text]"/>
      <dgm:spPr/>
      <dgm:t>
        <a:bodyPr/>
        <a:lstStyle/>
        <a:p>
          <a:r>
            <a:rPr lang="en-US" dirty="0"/>
            <a:t>MP.1 d. Recognize and identify missing information that is required to solve a problem.</a:t>
          </a:r>
        </a:p>
        <a:p>
          <a:r>
            <a:rPr lang="en-US" dirty="0"/>
            <a:t>MP.5 c. Identify the information required to evaluate a line of reasoning.</a:t>
          </a:r>
        </a:p>
      </dgm:t>
    </dgm:pt>
    <dgm:pt modelId="{9B428D15-B969-4DCA-AF23-77589DFFDA4B}" type="parTrans" cxnId="{BA4B468B-3950-412C-815D-62665D5FB6DB}">
      <dgm:prSet/>
      <dgm:spPr/>
      <dgm:t>
        <a:bodyPr/>
        <a:lstStyle/>
        <a:p>
          <a:endParaRPr lang="en-US"/>
        </a:p>
      </dgm:t>
    </dgm:pt>
    <dgm:pt modelId="{163F84C7-FA6D-4E27-B349-A8F85F11D0ED}" type="sibTrans" cxnId="{BA4B468B-3950-412C-815D-62665D5FB6DB}">
      <dgm:prSet/>
      <dgm:spPr/>
      <dgm:t>
        <a:bodyPr/>
        <a:lstStyle/>
        <a:p>
          <a:endParaRPr lang="en-US"/>
        </a:p>
      </dgm:t>
    </dgm:pt>
    <dgm:pt modelId="{0959EEED-EF2F-46C7-B0B1-68A7E695BEC6}">
      <dgm:prSet phldrT="[Text]"/>
      <dgm:spPr/>
      <dgm:t>
        <a:bodyPr/>
        <a:lstStyle/>
        <a:p>
          <a:r>
            <a:rPr lang="en-US" dirty="0"/>
            <a:t>SP.4.a Evaluate whether a conclusion or theory is supported or challenged by particular data or evidence</a:t>
          </a:r>
        </a:p>
      </dgm:t>
    </dgm:pt>
    <dgm:pt modelId="{30827A46-B232-4F8E-8EF7-04791CD39834}" type="parTrans" cxnId="{50D20489-412B-45ED-8E84-30CA4C2052FD}">
      <dgm:prSet/>
      <dgm:spPr/>
      <dgm:t>
        <a:bodyPr/>
        <a:lstStyle/>
        <a:p>
          <a:endParaRPr lang="en-US"/>
        </a:p>
      </dgm:t>
    </dgm:pt>
    <dgm:pt modelId="{7A10065F-ECAA-4C71-99AB-29170F4B1C21}" type="sibTrans" cxnId="{50D20489-412B-45ED-8E84-30CA4C2052FD}">
      <dgm:prSet/>
      <dgm:spPr/>
      <dgm:t>
        <a:bodyPr/>
        <a:lstStyle/>
        <a:p>
          <a:endParaRPr lang="en-US"/>
        </a:p>
      </dgm:t>
    </dgm:pt>
    <dgm:pt modelId="{DAAC34F3-9248-4DEF-A77B-3527E1E9D4D4}" type="pres">
      <dgm:prSet presAssocID="{9FDB1972-CFE7-4CF2-B23F-F7431E2C4BF3}" presName="hierChild1" presStyleCnt="0">
        <dgm:presLayoutVars>
          <dgm:chPref val="1"/>
          <dgm:dir/>
          <dgm:animOne val="branch"/>
          <dgm:animLvl val="lvl"/>
          <dgm:resizeHandles/>
        </dgm:presLayoutVars>
      </dgm:prSet>
      <dgm:spPr/>
    </dgm:pt>
    <dgm:pt modelId="{96713772-1A39-4A66-9835-FFDE80141882}" type="pres">
      <dgm:prSet presAssocID="{DE098286-E410-4652-A683-0720801F6B83}" presName="hierRoot1" presStyleCnt="0"/>
      <dgm:spPr/>
    </dgm:pt>
    <dgm:pt modelId="{26E96410-9B8F-4CA4-BC36-93F8C5C19907}" type="pres">
      <dgm:prSet presAssocID="{DE098286-E410-4652-A683-0720801F6B83}" presName="composite" presStyleCnt="0"/>
      <dgm:spPr/>
    </dgm:pt>
    <dgm:pt modelId="{1DFC7405-1BCB-4ACC-A42F-009FABB290A2}" type="pres">
      <dgm:prSet presAssocID="{DE098286-E410-4652-A683-0720801F6B83}" presName="background" presStyleLbl="node0" presStyleIdx="0" presStyleCnt="1"/>
      <dgm:spPr/>
    </dgm:pt>
    <dgm:pt modelId="{9427CB8E-AC65-4126-8507-0D77ABAB7E71}" type="pres">
      <dgm:prSet presAssocID="{DE098286-E410-4652-A683-0720801F6B83}" presName="text" presStyleLbl="fgAcc0" presStyleIdx="0" presStyleCnt="1">
        <dgm:presLayoutVars>
          <dgm:chPref val="3"/>
        </dgm:presLayoutVars>
      </dgm:prSet>
      <dgm:spPr/>
    </dgm:pt>
    <dgm:pt modelId="{30D7842A-C185-42C2-A42D-EC9575CE5DBE}" type="pres">
      <dgm:prSet presAssocID="{DE098286-E410-4652-A683-0720801F6B83}" presName="hierChild2" presStyleCnt="0"/>
      <dgm:spPr/>
    </dgm:pt>
    <dgm:pt modelId="{61A3D218-2C0E-4AFD-870D-758FA0CA10AA}" type="pres">
      <dgm:prSet presAssocID="{6F755D09-18ED-4BFD-8B88-73A2A088DC31}" presName="Name10" presStyleLbl="parChTrans1D2" presStyleIdx="0" presStyleCnt="3"/>
      <dgm:spPr/>
    </dgm:pt>
    <dgm:pt modelId="{051D9705-838A-4D6F-8F6F-EB6CEA7371E5}" type="pres">
      <dgm:prSet presAssocID="{51F45B08-DD1D-49E0-92BB-189DD6F6B571}" presName="hierRoot2" presStyleCnt="0"/>
      <dgm:spPr/>
    </dgm:pt>
    <dgm:pt modelId="{EDF898BF-4F66-4B19-8A3A-BEA10F858E41}" type="pres">
      <dgm:prSet presAssocID="{51F45B08-DD1D-49E0-92BB-189DD6F6B571}" presName="composite2" presStyleCnt="0"/>
      <dgm:spPr/>
    </dgm:pt>
    <dgm:pt modelId="{CFC7B657-5625-47C2-91A4-0E50683D40DC}" type="pres">
      <dgm:prSet presAssocID="{51F45B08-DD1D-49E0-92BB-189DD6F6B571}" presName="background2" presStyleLbl="node2" presStyleIdx="0" presStyleCnt="3"/>
      <dgm:spPr/>
    </dgm:pt>
    <dgm:pt modelId="{3D2BB905-332B-4297-B1DB-9A0F5DF65586}" type="pres">
      <dgm:prSet presAssocID="{51F45B08-DD1D-49E0-92BB-189DD6F6B571}" presName="text2" presStyleLbl="fgAcc2" presStyleIdx="0" presStyleCnt="3">
        <dgm:presLayoutVars>
          <dgm:chPref val="3"/>
        </dgm:presLayoutVars>
      </dgm:prSet>
      <dgm:spPr/>
    </dgm:pt>
    <dgm:pt modelId="{0E48DEDE-671C-4365-AECF-4A9C88B750E7}" type="pres">
      <dgm:prSet presAssocID="{51F45B08-DD1D-49E0-92BB-189DD6F6B571}" presName="hierChild3" presStyleCnt="0"/>
      <dgm:spPr/>
    </dgm:pt>
    <dgm:pt modelId="{4739A97C-7207-4AA3-9A23-1B07979C6980}" type="pres">
      <dgm:prSet presAssocID="{30827A46-B232-4F8E-8EF7-04791CD39834}" presName="Name10" presStyleLbl="parChTrans1D2" presStyleIdx="1" presStyleCnt="3"/>
      <dgm:spPr/>
    </dgm:pt>
    <dgm:pt modelId="{7CD03B7E-BACF-441D-9032-BC02563EE779}" type="pres">
      <dgm:prSet presAssocID="{0959EEED-EF2F-46C7-B0B1-68A7E695BEC6}" presName="hierRoot2" presStyleCnt="0"/>
      <dgm:spPr/>
    </dgm:pt>
    <dgm:pt modelId="{5A802203-9361-46F3-835C-00474EFACE3A}" type="pres">
      <dgm:prSet presAssocID="{0959EEED-EF2F-46C7-B0B1-68A7E695BEC6}" presName="composite2" presStyleCnt="0"/>
      <dgm:spPr/>
    </dgm:pt>
    <dgm:pt modelId="{0A389723-63F7-41E3-9726-FB4BB54C2504}" type="pres">
      <dgm:prSet presAssocID="{0959EEED-EF2F-46C7-B0B1-68A7E695BEC6}" presName="background2" presStyleLbl="node2" presStyleIdx="1" presStyleCnt="3"/>
      <dgm:spPr/>
    </dgm:pt>
    <dgm:pt modelId="{258D14FD-B42F-4058-A3E5-35E307089F56}" type="pres">
      <dgm:prSet presAssocID="{0959EEED-EF2F-46C7-B0B1-68A7E695BEC6}" presName="text2" presStyleLbl="fgAcc2" presStyleIdx="1" presStyleCnt="3">
        <dgm:presLayoutVars>
          <dgm:chPref val="3"/>
        </dgm:presLayoutVars>
      </dgm:prSet>
      <dgm:spPr/>
    </dgm:pt>
    <dgm:pt modelId="{55F93CBB-66A0-4C1F-9B8A-982552E97C6B}" type="pres">
      <dgm:prSet presAssocID="{0959EEED-EF2F-46C7-B0B1-68A7E695BEC6}" presName="hierChild3" presStyleCnt="0"/>
      <dgm:spPr/>
    </dgm:pt>
    <dgm:pt modelId="{6D9D3CF9-9ADB-4328-9F41-F750D19FF966}" type="pres">
      <dgm:prSet presAssocID="{9B428D15-B969-4DCA-AF23-77589DFFDA4B}" presName="Name10" presStyleLbl="parChTrans1D2" presStyleIdx="2" presStyleCnt="3"/>
      <dgm:spPr/>
    </dgm:pt>
    <dgm:pt modelId="{2846F81B-B328-446E-82C7-ABC34D77D468}" type="pres">
      <dgm:prSet presAssocID="{87B4CABC-7B56-4EE4-A570-6B98A56E0AD5}" presName="hierRoot2" presStyleCnt="0"/>
      <dgm:spPr/>
    </dgm:pt>
    <dgm:pt modelId="{7BFEBEB7-7702-468F-B3D3-60123A282741}" type="pres">
      <dgm:prSet presAssocID="{87B4CABC-7B56-4EE4-A570-6B98A56E0AD5}" presName="composite2" presStyleCnt="0"/>
      <dgm:spPr/>
    </dgm:pt>
    <dgm:pt modelId="{2E2157A9-31C5-483B-93DD-21EDCDC050CA}" type="pres">
      <dgm:prSet presAssocID="{87B4CABC-7B56-4EE4-A570-6B98A56E0AD5}" presName="background2" presStyleLbl="node2" presStyleIdx="2" presStyleCnt="3"/>
      <dgm:spPr/>
    </dgm:pt>
    <dgm:pt modelId="{F4930884-6234-4B5C-94F4-26CC8B8FF23C}" type="pres">
      <dgm:prSet presAssocID="{87B4CABC-7B56-4EE4-A570-6B98A56E0AD5}" presName="text2" presStyleLbl="fgAcc2" presStyleIdx="2" presStyleCnt="3">
        <dgm:presLayoutVars>
          <dgm:chPref val="3"/>
        </dgm:presLayoutVars>
      </dgm:prSet>
      <dgm:spPr/>
    </dgm:pt>
    <dgm:pt modelId="{E5651556-2E58-4724-8657-5859B63A6F5B}" type="pres">
      <dgm:prSet presAssocID="{87B4CABC-7B56-4EE4-A570-6B98A56E0AD5}" presName="hierChild3" presStyleCnt="0"/>
      <dgm:spPr/>
    </dgm:pt>
  </dgm:ptLst>
  <dgm:cxnLst>
    <dgm:cxn modelId="{B00F1D11-54AF-B94A-A9C4-9EF921EEB832}" type="presOf" srcId="{6F755D09-18ED-4BFD-8B88-73A2A088DC31}" destId="{61A3D218-2C0E-4AFD-870D-758FA0CA10AA}" srcOrd="0" destOrd="0" presId="urn:microsoft.com/office/officeart/2005/8/layout/hierarchy1"/>
    <dgm:cxn modelId="{9EFC4415-BE2C-854A-B5C8-4CB0E3764B30}" type="presOf" srcId="{0959EEED-EF2F-46C7-B0B1-68A7E695BEC6}" destId="{258D14FD-B42F-4058-A3E5-35E307089F56}" srcOrd="0" destOrd="0" presId="urn:microsoft.com/office/officeart/2005/8/layout/hierarchy1"/>
    <dgm:cxn modelId="{C762C342-F2EC-4A64-BBA8-51064B2DC5F6}" srcId="{DE098286-E410-4652-A683-0720801F6B83}" destId="{51F45B08-DD1D-49E0-92BB-189DD6F6B571}" srcOrd="0" destOrd="0" parTransId="{6F755D09-18ED-4BFD-8B88-73A2A088DC31}" sibTransId="{DE5E74DB-D4F4-4D92-8C9D-47489312ADC8}"/>
    <dgm:cxn modelId="{51B03B70-DEA7-C34B-9488-44CAD2EEE5FD}" type="presOf" srcId="{51F45B08-DD1D-49E0-92BB-189DD6F6B571}" destId="{3D2BB905-332B-4297-B1DB-9A0F5DF65586}" srcOrd="0" destOrd="0" presId="urn:microsoft.com/office/officeart/2005/8/layout/hierarchy1"/>
    <dgm:cxn modelId="{D5A87475-E151-9B4D-A624-FF74429FA7A1}" type="presOf" srcId="{30827A46-B232-4F8E-8EF7-04791CD39834}" destId="{4739A97C-7207-4AA3-9A23-1B07979C6980}" srcOrd="0" destOrd="0" presId="urn:microsoft.com/office/officeart/2005/8/layout/hierarchy1"/>
    <dgm:cxn modelId="{50D20489-412B-45ED-8E84-30CA4C2052FD}" srcId="{DE098286-E410-4652-A683-0720801F6B83}" destId="{0959EEED-EF2F-46C7-B0B1-68A7E695BEC6}" srcOrd="1" destOrd="0" parTransId="{30827A46-B232-4F8E-8EF7-04791CD39834}" sibTransId="{7A10065F-ECAA-4C71-99AB-29170F4B1C21}"/>
    <dgm:cxn modelId="{BA4B468B-3950-412C-815D-62665D5FB6DB}" srcId="{DE098286-E410-4652-A683-0720801F6B83}" destId="{87B4CABC-7B56-4EE4-A570-6B98A56E0AD5}" srcOrd="2" destOrd="0" parTransId="{9B428D15-B969-4DCA-AF23-77589DFFDA4B}" sibTransId="{163F84C7-FA6D-4E27-B349-A8F85F11D0ED}"/>
    <dgm:cxn modelId="{1807DCC3-F438-A54A-B395-BC54EBB09E0F}" type="presOf" srcId="{DE098286-E410-4652-A683-0720801F6B83}" destId="{9427CB8E-AC65-4126-8507-0D77ABAB7E71}" srcOrd="0" destOrd="0" presId="urn:microsoft.com/office/officeart/2005/8/layout/hierarchy1"/>
    <dgm:cxn modelId="{67C1E9D2-B397-42FF-AF7E-0FE0F1D33C8F}" srcId="{9FDB1972-CFE7-4CF2-B23F-F7431E2C4BF3}" destId="{DE098286-E410-4652-A683-0720801F6B83}" srcOrd="0" destOrd="0" parTransId="{1C4EAAF2-558B-45ED-BAB1-EE60030EED99}" sibTransId="{4644E395-E175-41F4-BF32-89EE65F65909}"/>
    <dgm:cxn modelId="{B14797D5-AE04-4F47-B531-6762D7572973}" type="presOf" srcId="{9B428D15-B969-4DCA-AF23-77589DFFDA4B}" destId="{6D9D3CF9-9ADB-4328-9F41-F750D19FF966}" srcOrd="0" destOrd="0" presId="urn:microsoft.com/office/officeart/2005/8/layout/hierarchy1"/>
    <dgm:cxn modelId="{5791A9E1-60C9-3348-A7D7-4315C91AB7AB}" type="presOf" srcId="{87B4CABC-7B56-4EE4-A570-6B98A56E0AD5}" destId="{F4930884-6234-4B5C-94F4-26CC8B8FF23C}" srcOrd="0" destOrd="0" presId="urn:microsoft.com/office/officeart/2005/8/layout/hierarchy1"/>
    <dgm:cxn modelId="{30627FE4-10CB-8F48-8072-90F4A6F005BF}" type="presOf" srcId="{9FDB1972-CFE7-4CF2-B23F-F7431E2C4BF3}" destId="{DAAC34F3-9248-4DEF-A77B-3527E1E9D4D4}" srcOrd="0" destOrd="0" presId="urn:microsoft.com/office/officeart/2005/8/layout/hierarchy1"/>
    <dgm:cxn modelId="{F8EBB50B-56BD-B147-B4A2-648966C4871F}" type="presParOf" srcId="{DAAC34F3-9248-4DEF-A77B-3527E1E9D4D4}" destId="{96713772-1A39-4A66-9835-FFDE80141882}" srcOrd="0" destOrd="0" presId="urn:microsoft.com/office/officeart/2005/8/layout/hierarchy1"/>
    <dgm:cxn modelId="{A56BAE59-CF3A-0040-BF5A-8DE364DFDF67}" type="presParOf" srcId="{96713772-1A39-4A66-9835-FFDE80141882}" destId="{26E96410-9B8F-4CA4-BC36-93F8C5C19907}" srcOrd="0" destOrd="0" presId="urn:microsoft.com/office/officeart/2005/8/layout/hierarchy1"/>
    <dgm:cxn modelId="{5D2AA1EB-7B0E-4E44-9010-AC9A5C99BE09}" type="presParOf" srcId="{26E96410-9B8F-4CA4-BC36-93F8C5C19907}" destId="{1DFC7405-1BCB-4ACC-A42F-009FABB290A2}" srcOrd="0" destOrd="0" presId="urn:microsoft.com/office/officeart/2005/8/layout/hierarchy1"/>
    <dgm:cxn modelId="{54F77FC1-EB0B-8A46-BA1C-A2788EBF1DBC}" type="presParOf" srcId="{26E96410-9B8F-4CA4-BC36-93F8C5C19907}" destId="{9427CB8E-AC65-4126-8507-0D77ABAB7E71}" srcOrd="1" destOrd="0" presId="urn:microsoft.com/office/officeart/2005/8/layout/hierarchy1"/>
    <dgm:cxn modelId="{C363CC8E-866B-EB4D-8FC7-005F898EA190}" type="presParOf" srcId="{96713772-1A39-4A66-9835-FFDE80141882}" destId="{30D7842A-C185-42C2-A42D-EC9575CE5DBE}" srcOrd="1" destOrd="0" presId="urn:microsoft.com/office/officeart/2005/8/layout/hierarchy1"/>
    <dgm:cxn modelId="{46F74E12-4AA6-D040-A63F-74E41FFE00D5}" type="presParOf" srcId="{30D7842A-C185-42C2-A42D-EC9575CE5DBE}" destId="{61A3D218-2C0E-4AFD-870D-758FA0CA10AA}" srcOrd="0" destOrd="0" presId="urn:microsoft.com/office/officeart/2005/8/layout/hierarchy1"/>
    <dgm:cxn modelId="{A76631FF-F465-BD4C-A16F-BB7881BE5603}" type="presParOf" srcId="{30D7842A-C185-42C2-A42D-EC9575CE5DBE}" destId="{051D9705-838A-4D6F-8F6F-EB6CEA7371E5}" srcOrd="1" destOrd="0" presId="urn:microsoft.com/office/officeart/2005/8/layout/hierarchy1"/>
    <dgm:cxn modelId="{D6AC2101-9FEC-BA4F-AF59-1BD4655D6798}" type="presParOf" srcId="{051D9705-838A-4D6F-8F6F-EB6CEA7371E5}" destId="{EDF898BF-4F66-4B19-8A3A-BEA10F858E41}" srcOrd="0" destOrd="0" presId="urn:microsoft.com/office/officeart/2005/8/layout/hierarchy1"/>
    <dgm:cxn modelId="{FCFEBCBA-F71E-C44A-858C-0480CE39A83B}" type="presParOf" srcId="{EDF898BF-4F66-4B19-8A3A-BEA10F858E41}" destId="{CFC7B657-5625-47C2-91A4-0E50683D40DC}" srcOrd="0" destOrd="0" presId="urn:microsoft.com/office/officeart/2005/8/layout/hierarchy1"/>
    <dgm:cxn modelId="{00264D44-481D-1648-91A8-1BF522DE3353}" type="presParOf" srcId="{EDF898BF-4F66-4B19-8A3A-BEA10F858E41}" destId="{3D2BB905-332B-4297-B1DB-9A0F5DF65586}" srcOrd="1" destOrd="0" presId="urn:microsoft.com/office/officeart/2005/8/layout/hierarchy1"/>
    <dgm:cxn modelId="{BC189508-B745-1748-BB02-68640B197DF4}" type="presParOf" srcId="{051D9705-838A-4D6F-8F6F-EB6CEA7371E5}" destId="{0E48DEDE-671C-4365-AECF-4A9C88B750E7}" srcOrd="1" destOrd="0" presId="urn:microsoft.com/office/officeart/2005/8/layout/hierarchy1"/>
    <dgm:cxn modelId="{7794E86C-4D59-CF41-A9B2-4061B663C414}" type="presParOf" srcId="{30D7842A-C185-42C2-A42D-EC9575CE5DBE}" destId="{4739A97C-7207-4AA3-9A23-1B07979C6980}" srcOrd="2" destOrd="0" presId="urn:microsoft.com/office/officeart/2005/8/layout/hierarchy1"/>
    <dgm:cxn modelId="{7B4A6351-122A-334A-B332-FBCC6576B4EF}" type="presParOf" srcId="{30D7842A-C185-42C2-A42D-EC9575CE5DBE}" destId="{7CD03B7E-BACF-441D-9032-BC02563EE779}" srcOrd="3" destOrd="0" presId="urn:microsoft.com/office/officeart/2005/8/layout/hierarchy1"/>
    <dgm:cxn modelId="{8883698F-3A76-6241-822F-F8F25619C67C}" type="presParOf" srcId="{7CD03B7E-BACF-441D-9032-BC02563EE779}" destId="{5A802203-9361-46F3-835C-00474EFACE3A}" srcOrd="0" destOrd="0" presId="urn:microsoft.com/office/officeart/2005/8/layout/hierarchy1"/>
    <dgm:cxn modelId="{62955618-B768-ED49-A5E3-31EE29E98BC5}" type="presParOf" srcId="{5A802203-9361-46F3-835C-00474EFACE3A}" destId="{0A389723-63F7-41E3-9726-FB4BB54C2504}" srcOrd="0" destOrd="0" presId="urn:microsoft.com/office/officeart/2005/8/layout/hierarchy1"/>
    <dgm:cxn modelId="{1382466B-77FD-5D42-94EA-D1470507C4EF}" type="presParOf" srcId="{5A802203-9361-46F3-835C-00474EFACE3A}" destId="{258D14FD-B42F-4058-A3E5-35E307089F56}" srcOrd="1" destOrd="0" presId="urn:microsoft.com/office/officeart/2005/8/layout/hierarchy1"/>
    <dgm:cxn modelId="{C085DE2C-D2F8-D747-B0FA-9F23D9CA19D9}" type="presParOf" srcId="{7CD03B7E-BACF-441D-9032-BC02563EE779}" destId="{55F93CBB-66A0-4C1F-9B8A-982552E97C6B}" srcOrd="1" destOrd="0" presId="urn:microsoft.com/office/officeart/2005/8/layout/hierarchy1"/>
    <dgm:cxn modelId="{21080E39-B0D5-BB42-A3F2-BEC7C2C0EEC0}" type="presParOf" srcId="{30D7842A-C185-42C2-A42D-EC9575CE5DBE}" destId="{6D9D3CF9-9ADB-4328-9F41-F750D19FF966}" srcOrd="4" destOrd="0" presId="urn:microsoft.com/office/officeart/2005/8/layout/hierarchy1"/>
    <dgm:cxn modelId="{1B032424-E9FF-2F4E-A531-D9E56E75CDC7}" type="presParOf" srcId="{30D7842A-C185-42C2-A42D-EC9575CE5DBE}" destId="{2846F81B-B328-446E-82C7-ABC34D77D468}" srcOrd="5" destOrd="0" presId="urn:microsoft.com/office/officeart/2005/8/layout/hierarchy1"/>
    <dgm:cxn modelId="{3B43DEC7-45D1-9344-898E-87E4B781A914}" type="presParOf" srcId="{2846F81B-B328-446E-82C7-ABC34D77D468}" destId="{7BFEBEB7-7702-468F-B3D3-60123A282741}" srcOrd="0" destOrd="0" presId="urn:microsoft.com/office/officeart/2005/8/layout/hierarchy1"/>
    <dgm:cxn modelId="{C84ECBA1-D96C-134F-B187-C27A86403C65}" type="presParOf" srcId="{7BFEBEB7-7702-468F-B3D3-60123A282741}" destId="{2E2157A9-31C5-483B-93DD-21EDCDC050CA}" srcOrd="0" destOrd="0" presId="urn:microsoft.com/office/officeart/2005/8/layout/hierarchy1"/>
    <dgm:cxn modelId="{D015CCCA-BF26-7240-89A1-EBC035B98931}" type="presParOf" srcId="{7BFEBEB7-7702-468F-B3D3-60123A282741}" destId="{F4930884-6234-4B5C-94F4-26CC8B8FF23C}" srcOrd="1" destOrd="0" presId="urn:microsoft.com/office/officeart/2005/8/layout/hierarchy1"/>
    <dgm:cxn modelId="{44923A30-B4E4-6446-A7BD-2D44C3CBE63F}" type="presParOf" srcId="{2846F81B-B328-446E-82C7-ABC34D77D468}" destId="{E5651556-2E58-4724-8657-5859B63A6F5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B83849-F2DC-4796-B4F0-98CBF700E47F}"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25CCDB81-98B2-4022-B5D2-1FDB4D61C71A}">
      <dgm:prSet phldrT="[Text]"/>
      <dgm:spPr/>
      <dgm:t>
        <a:bodyPr/>
        <a:lstStyle/>
        <a:p>
          <a:r>
            <a:rPr lang="en-US" dirty="0"/>
            <a:t>Students who read,</a:t>
          </a:r>
        </a:p>
      </dgm:t>
    </dgm:pt>
    <dgm:pt modelId="{A9E6FB61-D066-4FCF-80A1-463A9761C0F6}" type="parTrans" cxnId="{25019BB3-429A-457E-A1F5-B9C43CEAD726}">
      <dgm:prSet/>
      <dgm:spPr/>
      <dgm:t>
        <a:bodyPr/>
        <a:lstStyle/>
        <a:p>
          <a:endParaRPr lang="en-US"/>
        </a:p>
      </dgm:t>
    </dgm:pt>
    <dgm:pt modelId="{B0CC30E8-DC93-4E87-8168-1D18A379E11A}" type="sibTrans" cxnId="{25019BB3-429A-457E-A1F5-B9C43CEAD726}">
      <dgm:prSet/>
      <dgm:spPr/>
      <dgm:t>
        <a:bodyPr/>
        <a:lstStyle/>
        <a:p>
          <a:endParaRPr lang="en-US"/>
        </a:p>
      </dgm:t>
    </dgm:pt>
    <dgm:pt modelId="{D6A7210C-2A1F-44AD-892C-4B6B00AEE60D}">
      <dgm:prSet phldrT="[Text]"/>
      <dgm:spPr/>
      <dgm:t>
        <a:bodyPr/>
        <a:lstStyle/>
        <a:p>
          <a:r>
            <a:rPr lang="en-US" dirty="0"/>
            <a:t>write better.</a:t>
          </a:r>
        </a:p>
      </dgm:t>
    </dgm:pt>
    <dgm:pt modelId="{81AD7FD0-76F3-4D8F-8F2A-99A7CF3ACAE5}" type="parTrans" cxnId="{3AD05159-F387-42F0-B068-2D058C75E4F2}">
      <dgm:prSet/>
      <dgm:spPr/>
      <dgm:t>
        <a:bodyPr/>
        <a:lstStyle/>
        <a:p>
          <a:endParaRPr lang="en-US"/>
        </a:p>
      </dgm:t>
    </dgm:pt>
    <dgm:pt modelId="{C6C60DC8-27B7-4D0B-BC5B-D67835E658B5}" type="sibTrans" cxnId="{3AD05159-F387-42F0-B068-2D058C75E4F2}">
      <dgm:prSet/>
      <dgm:spPr/>
      <dgm:t>
        <a:bodyPr/>
        <a:lstStyle/>
        <a:p>
          <a:endParaRPr lang="en-US"/>
        </a:p>
      </dgm:t>
    </dgm:pt>
    <dgm:pt modelId="{1ECE8F27-9011-4BDF-B134-7E0AA113B29A}">
      <dgm:prSet phldrT="[Text]"/>
      <dgm:spPr/>
      <dgm:t>
        <a:bodyPr/>
        <a:lstStyle/>
        <a:p>
          <a:r>
            <a:rPr lang="en-US" dirty="0"/>
            <a:t>Students who write,</a:t>
          </a:r>
        </a:p>
      </dgm:t>
    </dgm:pt>
    <dgm:pt modelId="{AA240B4F-90E6-49F9-A572-E9D18EA1BD60}" type="parTrans" cxnId="{CA89EEE2-76C5-4415-9B6F-3BB611A905A6}">
      <dgm:prSet/>
      <dgm:spPr/>
      <dgm:t>
        <a:bodyPr/>
        <a:lstStyle/>
        <a:p>
          <a:endParaRPr lang="en-US"/>
        </a:p>
      </dgm:t>
    </dgm:pt>
    <dgm:pt modelId="{2BDA5C84-7852-4232-AB3E-7B669C271A7A}" type="sibTrans" cxnId="{CA89EEE2-76C5-4415-9B6F-3BB611A905A6}">
      <dgm:prSet/>
      <dgm:spPr/>
      <dgm:t>
        <a:bodyPr/>
        <a:lstStyle/>
        <a:p>
          <a:endParaRPr lang="en-US"/>
        </a:p>
      </dgm:t>
    </dgm:pt>
    <dgm:pt modelId="{12A57CF9-157E-499E-ABDF-47C37BA1A9C4}">
      <dgm:prSet phldrT="[Text]"/>
      <dgm:spPr/>
      <dgm:t>
        <a:bodyPr/>
        <a:lstStyle/>
        <a:p>
          <a:r>
            <a:rPr lang="en-US" dirty="0"/>
            <a:t>read more.</a:t>
          </a:r>
        </a:p>
      </dgm:t>
    </dgm:pt>
    <dgm:pt modelId="{1312B64C-1CBE-4DFA-9FAF-2EB7A93AB470}" type="parTrans" cxnId="{7AF5B39E-25B1-4843-9293-FBB83C9A4F05}">
      <dgm:prSet/>
      <dgm:spPr/>
      <dgm:t>
        <a:bodyPr/>
        <a:lstStyle/>
        <a:p>
          <a:endParaRPr lang="en-US"/>
        </a:p>
      </dgm:t>
    </dgm:pt>
    <dgm:pt modelId="{51FB235F-FB12-47F0-AA4C-446E323316EB}" type="sibTrans" cxnId="{7AF5B39E-25B1-4843-9293-FBB83C9A4F05}">
      <dgm:prSet/>
      <dgm:spPr/>
      <dgm:t>
        <a:bodyPr/>
        <a:lstStyle/>
        <a:p>
          <a:endParaRPr lang="en-US"/>
        </a:p>
      </dgm:t>
    </dgm:pt>
    <dgm:pt modelId="{A3B5D160-B719-4419-9B7E-BFD453DCB3A9}" type="pres">
      <dgm:prSet presAssocID="{8DB83849-F2DC-4796-B4F0-98CBF700E47F}" presName="cycle" presStyleCnt="0">
        <dgm:presLayoutVars>
          <dgm:dir/>
          <dgm:resizeHandles val="exact"/>
        </dgm:presLayoutVars>
      </dgm:prSet>
      <dgm:spPr/>
    </dgm:pt>
    <dgm:pt modelId="{1AAC8139-C6BE-4250-B81D-F39ECEBD4108}" type="pres">
      <dgm:prSet presAssocID="{25CCDB81-98B2-4022-B5D2-1FDB4D61C71A}" presName="node" presStyleLbl="node1" presStyleIdx="0" presStyleCnt="4">
        <dgm:presLayoutVars>
          <dgm:bulletEnabled val="1"/>
        </dgm:presLayoutVars>
      </dgm:prSet>
      <dgm:spPr/>
    </dgm:pt>
    <dgm:pt modelId="{0352884A-F793-4B27-AB3C-681B12AEE74D}" type="pres">
      <dgm:prSet presAssocID="{25CCDB81-98B2-4022-B5D2-1FDB4D61C71A}" presName="spNode" presStyleCnt="0"/>
      <dgm:spPr/>
    </dgm:pt>
    <dgm:pt modelId="{5AF911C0-E079-4BF2-83D9-BA0552836E58}" type="pres">
      <dgm:prSet presAssocID="{B0CC30E8-DC93-4E87-8168-1D18A379E11A}" presName="sibTrans" presStyleLbl="sibTrans1D1" presStyleIdx="0" presStyleCnt="4"/>
      <dgm:spPr/>
    </dgm:pt>
    <dgm:pt modelId="{248E2B3A-9C44-410A-A621-2E28114DD9B5}" type="pres">
      <dgm:prSet presAssocID="{D6A7210C-2A1F-44AD-892C-4B6B00AEE60D}" presName="node" presStyleLbl="node1" presStyleIdx="1" presStyleCnt="4">
        <dgm:presLayoutVars>
          <dgm:bulletEnabled val="1"/>
        </dgm:presLayoutVars>
      </dgm:prSet>
      <dgm:spPr/>
    </dgm:pt>
    <dgm:pt modelId="{8C238624-F61E-46D6-8EAC-E4E4D4C39675}" type="pres">
      <dgm:prSet presAssocID="{D6A7210C-2A1F-44AD-892C-4B6B00AEE60D}" presName="spNode" presStyleCnt="0"/>
      <dgm:spPr/>
    </dgm:pt>
    <dgm:pt modelId="{1C403DE1-7FF9-4D5B-9E4F-0BC277D0E059}" type="pres">
      <dgm:prSet presAssocID="{C6C60DC8-27B7-4D0B-BC5B-D67835E658B5}" presName="sibTrans" presStyleLbl="sibTrans1D1" presStyleIdx="1" presStyleCnt="4"/>
      <dgm:spPr/>
    </dgm:pt>
    <dgm:pt modelId="{AB303D63-6A76-4167-91FB-131EDE8630EF}" type="pres">
      <dgm:prSet presAssocID="{1ECE8F27-9011-4BDF-B134-7E0AA113B29A}" presName="node" presStyleLbl="node1" presStyleIdx="2" presStyleCnt="4">
        <dgm:presLayoutVars>
          <dgm:bulletEnabled val="1"/>
        </dgm:presLayoutVars>
      </dgm:prSet>
      <dgm:spPr/>
    </dgm:pt>
    <dgm:pt modelId="{50831BBD-EE35-4B92-AE37-95BF15D21278}" type="pres">
      <dgm:prSet presAssocID="{1ECE8F27-9011-4BDF-B134-7E0AA113B29A}" presName="spNode" presStyleCnt="0"/>
      <dgm:spPr/>
    </dgm:pt>
    <dgm:pt modelId="{8DCE0C8B-F964-484B-BAF3-8FCF5D4B3E42}" type="pres">
      <dgm:prSet presAssocID="{2BDA5C84-7852-4232-AB3E-7B669C271A7A}" presName="sibTrans" presStyleLbl="sibTrans1D1" presStyleIdx="2" presStyleCnt="4"/>
      <dgm:spPr/>
    </dgm:pt>
    <dgm:pt modelId="{4E9AD006-BCD5-47C1-B252-028B7A5299FB}" type="pres">
      <dgm:prSet presAssocID="{12A57CF9-157E-499E-ABDF-47C37BA1A9C4}" presName="node" presStyleLbl="node1" presStyleIdx="3" presStyleCnt="4">
        <dgm:presLayoutVars>
          <dgm:bulletEnabled val="1"/>
        </dgm:presLayoutVars>
      </dgm:prSet>
      <dgm:spPr/>
    </dgm:pt>
    <dgm:pt modelId="{A256FC25-B180-42B0-8E17-927DC18CC0BC}" type="pres">
      <dgm:prSet presAssocID="{12A57CF9-157E-499E-ABDF-47C37BA1A9C4}" presName="spNode" presStyleCnt="0"/>
      <dgm:spPr/>
    </dgm:pt>
    <dgm:pt modelId="{64927CEE-7544-4D29-8789-B6B27CBA657F}" type="pres">
      <dgm:prSet presAssocID="{51FB235F-FB12-47F0-AA4C-446E323316EB}" presName="sibTrans" presStyleLbl="sibTrans1D1" presStyleIdx="3" presStyleCnt="4"/>
      <dgm:spPr/>
    </dgm:pt>
  </dgm:ptLst>
  <dgm:cxnLst>
    <dgm:cxn modelId="{C23C5F2C-BE7E-4620-850C-C8A12EDE8581}" type="presOf" srcId="{51FB235F-FB12-47F0-AA4C-446E323316EB}" destId="{64927CEE-7544-4D29-8789-B6B27CBA657F}" srcOrd="0" destOrd="0" presId="urn:microsoft.com/office/officeart/2005/8/layout/cycle5"/>
    <dgm:cxn modelId="{D938085C-D655-4B6D-B286-C29305CB623B}" type="presOf" srcId="{2BDA5C84-7852-4232-AB3E-7B669C271A7A}" destId="{8DCE0C8B-F964-484B-BAF3-8FCF5D4B3E42}" srcOrd="0" destOrd="0" presId="urn:microsoft.com/office/officeart/2005/8/layout/cycle5"/>
    <dgm:cxn modelId="{3D10B044-7C51-4EB6-8BEF-3B2B98AEC7E6}" type="presOf" srcId="{8DB83849-F2DC-4796-B4F0-98CBF700E47F}" destId="{A3B5D160-B719-4419-9B7E-BFD453DCB3A9}" srcOrd="0" destOrd="0" presId="urn:microsoft.com/office/officeart/2005/8/layout/cycle5"/>
    <dgm:cxn modelId="{44AAE865-B5FD-427F-8F24-525213303233}" type="presOf" srcId="{12A57CF9-157E-499E-ABDF-47C37BA1A9C4}" destId="{4E9AD006-BCD5-47C1-B252-028B7A5299FB}" srcOrd="0" destOrd="0" presId="urn:microsoft.com/office/officeart/2005/8/layout/cycle5"/>
    <dgm:cxn modelId="{5F817746-1C31-4750-B090-134D4CB28961}" type="presOf" srcId="{D6A7210C-2A1F-44AD-892C-4B6B00AEE60D}" destId="{248E2B3A-9C44-410A-A621-2E28114DD9B5}" srcOrd="0" destOrd="0" presId="urn:microsoft.com/office/officeart/2005/8/layout/cycle5"/>
    <dgm:cxn modelId="{3AD05159-F387-42F0-B068-2D058C75E4F2}" srcId="{8DB83849-F2DC-4796-B4F0-98CBF700E47F}" destId="{D6A7210C-2A1F-44AD-892C-4B6B00AEE60D}" srcOrd="1" destOrd="0" parTransId="{81AD7FD0-76F3-4D8F-8F2A-99A7CF3ACAE5}" sibTransId="{C6C60DC8-27B7-4D0B-BC5B-D67835E658B5}"/>
    <dgm:cxn modelId="{5F864B82-B82C-4E88-96FA-0A85EC086353}" type="presOf" srcId="{25CCDB81-98B2-4022-B5D2-1FDB4D61C71A}" destId="{1AAC8139-C6BE-4250-B81D-F39ECEBD4108}" srcOrd="0" destOrd="0" presId="urn:microsoft.com/office/officeart/2005/8/layout/cycle5"/>
    <dgm:cxn modelId="{7AF5B39E-25B1-4843-9293-FBB83C9A4F05}" srcId="{8DB83849-F2DC-4796-B4F0-98CBF700E47F}" destId="{12A57CF9-157E-499E-ABDF-47C37BA1A9C4}" srcOrd="3" destOrd="0" parTransId="{1312B64C-1CBE-4DFA-9FAF-2EB7A93AB470}" sibTransId="{51FB235F-FB12-47F0-AA4C-446E323316EB}"/>
    <dgm:cxn modelId="{8B4183B2-CD05-4A4C-9164-D4ECA1BF1840}" type="presOf" srcId="{C6C60DC8-27B7-4D0B-BC5B-D67835E658B5}" destId="{1C403DE1-7FF9-4D5B-9E4F-0BC277D0E059}" srcOrd="0" destOrd="0" presId="urn:microsoft.com/office/officeart/2005/8/layout/cycle5"/>
    <dgm:cxn modelId="{25019BB3-429A-457E-A1F5-B9C43CEAD726}" srcId="{8DB83849-F2DC-4796-B4F0-98CBF700E47F}" destId="{25CCDB81-98B2-4022-B5D2-1FDB4D61C71A}" srcOrd="0" destOrd="0" parTransId="{A9E6FB61-D066-4FCF-80A1-463A9761C0F6}" sibTransId="{B0CC30E8-DC93-4E87-8168-1D18A379E11A}"/>
    <dgm:cxn modelId="{FCABA0CC-3F97-45C6-A10C-A16A70F11E74}" type="presOf" srcId="{1ECE8F27-9011-4BDF-B134-7E0AA113B29A}" destId="{AB303D63-6A76-4167-91FB-131EDE8630EF}" srcOrd="0" destOrd="0" presId="urn:microsoft.com/office/officeart/2005/8/layout/cycle5"/>
    <dgm:cxn modelId="{BB7BF0D9-FA54-4356-BF99-8FDFC958A06F}" type="presOf" srcId="{B0CC30E8-DC93-4E87-8168-1D18A379E11A}" destId="{5AF911C0-E079-4BF2-83D9-BA0552836E58}" srcOrd="0" destOrd="0" presId="urn:microsoft.com/office/officeart/2005/8/layout/cycle5"/>
    <dgm:cxn modelId="{CA89EEE2-76C5-4415-9B6F-3BB611A905A6}" srcId="{8DB83849-F2DC-4796-B4F0-98CBF700E47F}" destId="{1ECE8F27-9011-4BDF-B134-7E0AA113B29A}" srcOrd="2" destOrd="0" parTransId="{AA240B4F-90E6-49F9-A572-E9D18EA1BD60}" sibTransId="{2BDA5C84-7852-4232-AB3E-7B669C271A7A}"/>
    <dgm:cxn modelId="{B114FEC2-CF80-4730-B3CE-53CCA5DDEFF6}" type="presParOf" srcId="{A3B5D160-B719-4419-9B7E-BFD453DCB3A9}" destId="{1AAC8139-C6BE-4250-B81D-F39ECEBD4108}" srcOrd="0" destOrd="0" presId="urn:microsoft.com/office/officeart/2005/8/layout/cycle5"/>
    <dgm:cxn modelId="{49037C14-C1B3-49D1-BC11-9AAE0AB52FD4}" type="presParOf" srcId="{A3B5D160-B719-4419-9B7E-BFD453DCB3A9}" destId="{0352884A-F793-4B27-AB3C-681B12AEE74D}" srcOrd="1" destOrd="0" presId="urn:microsoft.com/office/officeart/2005/8/layout/cycle5"/>
    <dgm:cxn modelId="{B6376CB1-1FE0-47B9-8143-5302A2341B65}" type="presParOf" srcId="{A3B5D160-B719-4419-9B7E-BFD453DCB3A9}" destId="{5AF911C0-E079-4BF2-83D9-BA0552836E58}" srcOrd="2" destOrd="0" presId="urn:microsoft.com/office/officeart/2005/8/layout/cycle5"/>
    <dgm:cxn modelId="{58A4D642-E455-44D6-8674-CA71929AC979}" type="presParOf" srcId="{A3B5D160-B719-4419-9B7E-BFD453DCB3A9}" destId="{248E2B3A-9C44-410A-A621-2E28114DD9B5}" srcOrd="3" destOrd="0" presId="urn:microsoft.com/office/officeart/2005/8/layout/cycle5"/>
    <dgm:cxn modelId="{C19C38D7-6123-4218-B2CC-0E003F067921}" type="presParOf" srcId="{A3B5D160-B719-4419-9B7E-BFD453DCB3A9}" destId="{8C238624-F61E-46D6-8EAC-E4E4D4C39675}" srcOrd="4" destOrd="0" presId="urn:microsoft.com/office/officeart/2005/8/layout/cycle5"/>
    <dgm:cxn modelId="{9AF969D1-8153-4EB4-B71D-2854BB1733A5}" type="presParOf" srcId="{A3B5D160-B719-4419-9B7E-BFD453DCB3A9}" destId="{1C403DE1-7FF9-4D5B-9E4F-0BC277D0E059}" srcOrd="5" destOrd="0" presId="urn:microsoft.com/office/officeart/2005/8/layout/cycle5"/>
    <dgm:cxn modelId="{19FF574D-07CB-4462-B275-F51A430CE392}" type="presParOf" srcId="{A3B5D160-B719-4419-9B7E-BFD453DCB3A9}" destId="{AB303D63-6A76-4167-91FB-131EDE8630EF}" srcOrd="6" destOrd="0" presId="urn:microsoft.com/office/officeart/2005/8/layout/cycle5"/>
    <dgm:cxn modelId="{07C55A56-11C6-460C-BF46-F72097DE9745}" type="presParOf" srcId="{A3B5D160-B719-4419-9B7E-BFD453DCB3A9}" destId="{50831BBD-EE35-4B92-AE37-95BF15D21278}" srcOrd="7" destOrd="0" presId="urn:microsoft.com/office/officeart/2005/8/layout/cycle5"/>
    <dgm:cxn modelId="{4F39EB86-60B6-4434-A94B-392698D8973F}" type="presParOf" srcId="{A3B5D160-B719-4419-9B7E-BFD453DCB3A9}" destId="{8DCE0C8B-F964-484B-BAF3-8FCF5D4B3E42}" srcOrd="8" destOrd="0" presId="urn:microsoft.com/office/officeart/2005/8/layout/cycle5"/>
    <dgm:cxn modelId="{CC68B472-FEE4-4E8C-9390-81594630F7C0}" type="presParOf" srcId="{A3B5D160-B719-4419-9B7E-BFD453DCB3A9}" destId="{4E9AD006-BCD5-47C1-B252-028B7A5299FB}" srcOrd="9" destOrd="0" presId="urn:microsoft.com/office/officeart/2005/8/layout/cycle5"/>
    <dgm:cxn modelId="{2DB9FD05-472D-4DC4-B386-D7874D855169}" type="presParOf" srcId="{A3B5D160-B719-4419-9B7E-BFD453DCB3A9}" destId="{A256FC25-B180-42B0-8E17-927DC18CC0BC}" srcOrd="10" destOrd="0" presId="urn:microsoft.com/office/officeart/2005/8/layout/cycle5"/>
    <dgm:cxn modelId="{F8EA6D52-D899-4ECD-9829-A8D2FCED8F27}" type="presParOf" srcId="{A3B5D160-B719-4419-9B7E-BFD453DCB3A9}" destId="{64927CEE-7544-4D29-8789-B6B27CBA657F}"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D63C45-84AB-4C07-972D-4823E1D8ECF2}" type="doc">
      <dgm:prSet loTypeId="urn:microsoft.com/office/officeart/2005/8/layout/cycle5" loCatId="cycle" qsTypeId="urn:microsoft.com/office/officeart/2005/8/quickstyle/3d3" qsCatId="3D" csTypeId="urn:microsoft.com/office/officeart/2005/8/colors/accent1_2" csCatId="accent1" phldr="1"/>
      <dgm:spPr/>
      <dgm:t>
        <a:bodyPr/>
        <a:lstStyle/>
        <a:p>
          <a:endParaRPr lang="en-US"/>
        </a:p>
      </dgm:t>
    </dgm:pt>
    <dgm:pt modelId="{006E17F8-8979-47F5-8145-6CCFA1BB85CF}">
      <dgm:prSet phldrT="[Text]"/>
      <dgm:spPr/>
      <dgm:t>
        <a:bodyPr/>
        <a:lstStyle/>
        <a:p>
          <a:r>
            <a:rPr lang="en-US" dirty="0"/>
            <a:t>Understand the problem</a:t>
          </a:r>
        </a:p>
      </dgm:t>
    </dgm:pt>
    <dgm:pt modelId="{8C9AF4A1-8F1D-44EB-B194-FE69320C9AAC}" type="parTrans" cxnId="{46C1CFE1-EBF0-46AE-8400-BED13881E931}">
      <dgm:prSet/>
      <dgm:spPr/>
      <dgm:t>
        <a:bodyPr/>
        <a:lstStyle/>
        <a:p>
          <a:endParaRPr lang="en-US"/>
        </a:p>
      </dgm:t>
    </dgm:pt>
    <dgm:pt modelId="{CA4AA908-1FE2-4C42-A7E2-6B4570412969}" type="sibTrans" cxnId="{46C1CFE1-EBF0-46AE-8400-BED13881E931}">
      <dgm:prSet/>
      <dgm:spPr/>
      <dgm:t>
        <a:bodyPr/>
        <a:lstStyle/>
        <a:p>
          <a:endParaRPr lang="en-US"/>
        </a:p>
      </dgm:t>
    </dgm:pt>
    <dgm:pt modelId="{07A736CB-FB81-478B-B861-0BD251178645}">
      <dgm:prSet phldrT="[Text]"/>
      <dgm:spPr/>
      <dgm:t>
        <a:bodyPr/>
        <a:lstStyle/>
        <a:p>
          <a:r>
            <a:rPr lang="en-US" dirty="0"/>
            <a:t>Devise a plan</a:t>
          </a:r>
        </a:p>
      </dgm:t>
    </dgm:pt>
    <dgm:pt modelId="{EC730828-14C1-4CF8-8C2E-B3BF8810B6CF}" type="parTrans" cxnId="{4A03C82F-61CD-4335-A954-255D2A4C5E0E}">
      <dgm:prSet/>
      <dgm:spPr/>
      <dgm:t>
        <a:bodyPr/>
        <a:lstStyle/>
        <a:p>
          <a:endParaRPr lang="en-US"/>
        </a:p>
      </dgm:t>
    </dgm:pt>
    <dgm:pt modelId="{913B653B-DF81-4061-A697-8DC40764EAC7}" type="sibTrans" cxnId="{4A03C82F-61CD-4335-A954-255D2A4C5E0E}">
      <dgm:prSet/>
      <dgm:spPr/>
      <dgm:t>
        <a:bodyPr/>
        <a:lstStyle/>
        <a:p>
          <a:endParaRPr lang="en-US"/>
        </a:p>
      </dgm:t>
    </dgm:pt>
    <dgm:pt modelId="{DA4820C1-8C96-4ECA-93C8-56C781DC1DCC}">
      <dgm:prSet phldrT="[Text]"/>
      <dgm:spPr/>
      <dgm:t>
        <a:bodyPr/>
        <a:lstStyle/>
        <a:p>
          <a:r>
            <a:rPr lang="en-US" dirty="0"/>
            <a:t>Carry out the plan</a:t>
          </a:r>
        </a:p>
      </dgm:t>
    </dgm:pt>
    <dgm:pt modelId="{648C68B0-65E1-4D8D-AEFA-38BDAB16DC72}" type="parTrans" cxnId="{A2D062A5-5209-4896-B65D-1A8A6AF0A651}">
      <dgm:prSet/>
      <dgm:spPr/>
      <dgm:t>
        <a:bodyPr/>
        <a:lstStyle/>
        <a:p>
          <a:endParaRPr lang="en-US"/>
        </a:p>
      </dgm:t>
    </dgm:pt>
    <dgm:pt modelId="{CE9C5472-F72E-4060-A085-2E338B48A2FB}" type="sibTrans" cxnId="{A2D062A5-5209-4896-B65D-1A8A6AF0A651}">
      <dgm:prSet/>
      <dgm:spPr/>
      <dgm:t>
        <a:bodyPr/>
        <a:lstStyle/>
        <a:p>
          <a:endParaRPr lang="en-US"/>
        </a:p>
      </dgm:t>
    </dgm:pt>
    <dgm:pt modelId="{748209F8-8F46-4584-82A4-EC84058BF146}">
      <dgm:prSet phldrT="[Text]"/>
      <dgm:spPr/>
      <dgm:t>
        <a:bodyPr/>
        <a:lstStyle/>
        <a:p>
          <a:r>
            <a:rPr lang="en-US" dirty="0"/>
            <a:t>Look back (reflect)</a:t>
          </a:r>
        </a:p>
      </dgm:t>
    </dgm:pt>
    <dgm:pt modelId="{946D5464-2233-479A-92A1-76AD501AEC93}" type="parTrans" cxnId="{A3E3DD7D-0B13-4BB9-AC4F-D0DF76C81A68}">
      <dgm:prSet/>
      <dgm:spPr/>
      <dgm:t>
        <a:bodyPr/>
        <a:lstStyle/>
        <a:p>
          <a:endParaRPr lang="en-US"/>
        </a:p>
      </dgm:t>
    </dgm:pt>
    <dgm:pt modelId="{6ACA4380-1C17-4E00-B357-B540578A27EC}" type="sibTrans" cxnId="{A3E3DD7D-0B13-4BB9-AC4F-D0DF76C81A68}">
      <dgm:prSet/>
      <dgm:spPr/>
      <dgm:t>
        <a:bodyPr/>
        <a:lstStyle/>
        <a:p>
          <a:endParaRPr lang="en-US"/>
        </a:p>
      </dgm:t>
    </dgm:pt>
    <dgm:pt modelId="{6184668A-6206-488B-B613-2ADA4CB387AB}" type="pres">
      <dgm:prSet presAssocID="{30D63C45-84AB-4C07-972D-4823E1D8ECF2}" presName="cycle" presStyleCnt="0">
        <dgm:presLayoutVars>
          <dgm:dir/>
          <dgm:resizeHandles val="exact"/>
        </dgm:presLayoutVars>
      </dgm:prSet>
      <dgm:spPr/>
    </dgm:pt>
    <dgm:pt modelId="{496EA137-157B-43CF-8C14-1826944A78FC}" type="pres">
      <dgm:prSet presAssocID="{006E17F8-8979-47F5-8145-6CCFA1BB85CF}" presName="node" presStyleLbl="node1" presStyleIdx="0" presStyleCnt="4">
        <dgm:presLayoutVars>
          <dgm:bulletEnabled val="1"/>
        </dgm:presLayoutVars>
      </dgm:prSet>
      <dgm:spPr/>
    </dgm:pt>
    <dgm:pt modelId="{092D2C94-894B-4D84-9667-7D2F1F99C848}" type="pres">
      <dgm:prSet presAssocID="{006E17F8-8979-47F5-8145-6CCFA1BB85CF}" presName="spNode" presStyleCnt="0"/>
      <dgm:spPr/>
    </dgm:pt>
    <dgm:pt modelId="{0A74D021-D57D-4D0D-AF5B-B3F357CD14BF}" type="pres">
      <dgm:prSet presAssocID="{CA4AA908-1FE2-4C42-A7E2-6B4570412969}" presName="sibTrans" presStyleLbl="sibTrans1D1" presStyleIdx="0" presStyleCnt="4"/>
      <dgm:spPr/>
    </dgm:pt>
    <dgm:pt modelId="{DE597D20-C8A5-47AA-BE0C-C4B5B6EBFB87}" type="pres">
      <dgm:prSet presAssocID="{07A736CB-FB81-478B-B861-0BD251178645}" presName="node" presStyleLbl="node1" presStyleIdx="1" presStyleCnt="4">
        <dgm:presLayoutVars>
          <dgm:bulletEnabled val="1"/>
        </dgm:presLayoutVars>
      </dgm:prSet>
      <dgm:spPr/>
    </dgm:pt>
    <dgm:pt modelId="{5973E5F4-0D71-40D2-BEE5-BF465C27F53E}" type="pres">
      <dgm:prSet presAssocID="{07A736CB-FB81-478B-B861-0BD251178645}" presName="spNode" presStyleCnt="0"/>
      <dgm:spPr/>
    </dgm:pt>
    <dgm:pt modelId="{E750F008-66D9-4F02-8416-E56CFD79C646}" type="pres">
      <dgm:prSet presAssocID="{913B653B-DF81-4061-A697-8DC40764EAC7}" presName="sibTrans" presStyleLbl="sibTrans1D1" presStyleIdx="1" presStyleCnt="4"/>
      <dgm:spPr/>
    </dgm:pt>
    <dgm:pt modelId="{2F79D7C3-2350-4CB2-8FB0-F9189ED77DB8}" type="pres">
      <dgm:prSet presAssocID="{DA4820C1-8C96-4ECA-93C8-56C781DC1DCC}" presName="node" presStyleLbl="node1" presStyleIdx="2" presStyleCnt="4">
        <dgm:presLayoutVars>
          <dgm:bulletEnabled val="1"/>
        </dgm:presLayoutVars>
      </dgm:prSet>
      <dgm:spPr/>
    </dgm:pt>
    <dgm:pt modelId="{FD20996E-3EF3-4222-A66D-D440B1B29E75}" type="pres">
      <dgm:prSet presAssocID="{DA4820C1-8C96-4ECA-93C8-56C781DC1DCC}" presName="spNode" presStyleCnt="0"/>
      <dgm:spPr/>
    </dgm:pt>
    <dgm:pt modelId="{799A9D02-97D2-4377-9005-48334549AE26}" type="pres">
      <dgm:prSet presAssocID="{CE9C5472-F72E-4060-A085-2E338B48A2FB}" presName="sibTrans" presStyleLbl="sibTrans1D1" presStyleIdx="2" presStyleCnt="4"/>
      <dgm:spPr/>
    </dgm:pt>
    <dgm:pt modelId="{124E3577-A613-48F1-8B42-6EFBCEBAF4DF}" type="pres">
      <dgm:prSet presAssocID="{748209F8-8F46-4584-82A4-EC84058BF146}" presName="node" presStyleLbl="node1" presStyleIdx="3" presStyleCnt="4">
        <dgm:presLayoutVars>
          <dgm:bulletEnabled val="1"/>
        </dgm:presLayoutVars>
      </dgm:prSet>
      <dgm:spPr/>
    </dgm:pt>
    <dgm:pt modelId="{68CAB568-56B0-4BF2-81BA-1DC43FA1C5A1}" type="pres">
      <dgm:prSet presAssocID="{748209F8-8F46-4584-82A4-EC84058BF146}" presName="spNode" presStyleCnt="0"/>
      <dgm:spPr/>
    </dgm:pt>
    <dgm:pt modelId="{744DC1D1-4CED-4052-8FCC-D0C05C6AEA2A}" type="pres">
      <dgm:prSet presAssocID="{6ACA4380-1C17-4E00-B357-B540578A27EC}" presName="sibTrans" presStyleLbl="sibTrans1D1" presStyleIdx="3" presStyleCnt="4"/>
      <dgm:spPr/>
    </dgm:pt>
  </dgm:ptLst>
  <dgm:cxnLst>
    <dgm:cxn modelId="{C8157708-163B-45E9-AFFC-C356C400849D}" type="presOf" srcId="{CE9C5472-F72E-4060-A085-2E338B48A2FB}" destId="{799A9D02-97D2-4377-9005-48334549AE26}" srcOrd="0" destOrd="0" presId="urn:microsoft.com/office/officeart/2005/8/layout/cycle5"/>
    <dgm:cxn modelId="{75D3C30E-BF1D-4667-BAC1-210FF4E8738D}" type="presOf" srcId="{6ACA4380-1C17-4E00-B357-B540578A27EC}" destId="{744DC1D1-4CED-4052-8FCC-D0C05C6AEA2A}" srcOrd="0" destOrd="0" presId="urn:microsoft.com/office/officeart/2005/8/layout/cycle5"/>
    <dgm:cxn modelId="{4A03C82F-61CD-4335-A954-255D2A4C5E0E}" srcId="{30D63C45-84AB-4C07-972D-4823E1D8ECF2}" destId="{07A736CB-FB81-478B-B861-0BD251178645}" srcOrd="1" destOrd="0" parTransId="{EC730828-14C1-4CF8-8C2E-B3BF8810B6CF}" sibTransId="{913B653B-DF81-4061-A697-8DC40764EAC7}"/>
    <dgm:cxn modelId="{97847432-5D49-409B-B064-CB6F27BEA498}" type="presOf" srcId="{748209F8-8F46-4584-82A4-EC84058BF146}" destId="{124E3577-A613-48F1-8B42-6EFBCEBAF4DF}" srcOrd="0" destOrd="0" presId="urn:microsoft.com/office/officeart/2005/8/layout/cycle5"/>
    <dgm:cxn modelId="{F0FEC174-FD74-46F6-8693-C8E48076D426}" type="presOf" srcId="{07A736CB-FB81-478B-B861-0BD251178645}" destId="{DE597D20-C8A5-47AA-BE0C-C4B5B6EBFB87}" srcOrd="0" destOrd="0" presId="urn:microsoft.com/office/officeart/2005/8/layout/cycle5"/>
    <dgm:cxn modelId="{EEA95A76-4815-4843-B2E5-2519CA1E5561}" type="presOf" srcId="{913B653B-DF81-4061-A697-8DC40764EAC7}" destId="{E750F008-66D9-4F02-8416-E56CFD79C646}" srcOrd="0" destOrd="0" presId="urn:microsoft.com/office/officeart/2005/8/layout/cycle5"/>
    <dgm:cxn modelId="{A3E3DD7D-0B13-4BB9-AC4F-D0DF76C81A68}" srcId="{30D63C45-84AB-4C07-972D-4823E1D8ECF2}" destId="{748209F8-8F46-4584-82A4-EC84058BF146}" srcOrd="3" destOrd="0" parTransId="{946D5464-2233-479A-92A1-76AD501AEC93}" sibTransId="{6ACA4380-1C17-4E00-B357-B540578A27EC}"/>
    <dgm:cxn modelId="{1A9E7FA1-B87D-4227-8735-71393298B48F}" type="presOf" srcId="{CA4AA908-1FE2-4C42-A7E2-6B4570412969}" destId="{0A74D021-D57D-4D0D-AF5B-B3F357CD14BF}" srcOrd="0" destOrd="0" presId="urn:microsoft.com/office/officeart/2005/8/layout/cycle5"/>
    <dgm:cxn modelId="{A2D062A5-5209-4896-B65D-1A8A6AF0A651}" srcId="{30D63C45-84AB-4C07-972D-4823E1D8ECF2}" destId="{DA4820C1-8C96-4ECA-93C8-56C781DC1DCC}" srcOrd="2" destOrd="0" parTransId="{648C68B0-65E1-4D8D-AEFA-38BDAB16DC72}" sibTransId="{CE9C5472-F72E-4060-A085-2E338B48A2FB}"/>
    <dgm:cxn modelId="{CA9958B2-6F9F-4E53-93D7-6AAF5415EFA2}" type="presOf" srcId="{DA4820C1-8C96-4ECA-93C8-56C781DC1DCC}" destId="{2F79D7C3-2350-4CB2-8FB0-F9189ED77DB8}" srcOrd="0" destOrd="0" presId="urn:microsoft.com/office/officeart/2005/8/layout/cycle5"/>
    <dgm:cxn modelId="{E35B22D9-BD47-4D42-AE7A-F12536F10121}" type="presOf" srcId="{006E17F8-8979-47F5-8145-6CCFA1BB85CF}" destId="{496EA137-157B-43CF-8C14-1826944A78FC}" srcOrd="0" destOrd="0" presId="urn:microsoft.com/office/officeart/2005/8/layout/cycle5"/>
    <dgm:cxn modelId="{46C1CFE1-EBF0-46AE-8400-BED13881E931}" srcId="{30D63C45-84AB-4C07-972D-4823E1D8ECF2}" destId="{006E17F8-8979-47F5-8145-6CCFA1BB85CF}" srcOrd="0" destOrd="0" parTransId="{8C9AF4A1-8F1D-44EB-B194-FE69320C9AAC}" sibTransId="{CA4AA908-1FE2-4C42-A7E2-6B4570412969}"/>
    <dgm:cxn modelId="{76DFBCEC-FF78-4F81-A21E-970A759E7E66}" type="presOf" srcId="{30D63C45-84AB-4C07-972D-4823E1D8ECF2}" destId="{6184668A-6206-488B-B613-2ADA4CB387AB}" srcOrd="0" destOrd="0" presId="urn:microsoft.com/office/officeart/2005/8/layout/cycle5"/>
    <dgm:cxn modelId="{756CD215-8FDE-4D0C-8CFE-FBF6D95D74BE}" type="presParOf" srcId="{6184668A-6206-488B-B613-2ADA4CB387AB}" destId="{496EA137-157B-43CF-8C14-1826944A78FC}" srcOrd="0" destOrd="0" presId="urn:microsoft.com/office/officeart/2005/8/layout/cycle5"/>
    <dgm:cxn modelId="{756A1162-0A85-4619-8592-CC1BD8185950}" type="presParOf" srcId="{6184668A-6206-488B-B613-2ADA4CB387AB}" destId="{092D2C94-894B-4D84-9667-7D2F1F99C848}" srcOrd="1" destOrd="0" presId="urn:microsoft.com/office/officeart/2005/8/layout/cycle5"/>
    <dgm:cxn modelId="{4A2717BB-81FA-4BB2-9175-12B52D6560B4}" type="presParOf" srcId="{6184668A-6206-488B-B613-2ADA4CB387AB}" destId="{0A74D021-D57D-4D0D-AF5B-B3F357CD14BF}" srcOrd="2" destOrd="0" presId="urn:microsoft.com/office/officeart/2005/8/layout/cycle5"/>
    <dgm:cxn modelId="{AD7F334B-ED03-446A-8DD3-25823C754A6F}" type="presParOf" srcId="{6184668A-6206-488B-B613-2ADA4CB387AB}" destId="{DE597D20-C8A5-47AA-BE0C-C4B5B6EBFB87}" srcOrd="3" destOrd="0" presId="urn:microsoft.com/office/officeart/2005/8/layout/cycle5"/>
    <dgm:cxn modelId="{1E0CFE5C-180B-408B-8498-03160963440E}" type="presParOf" srcId="{6184668A-6206-488B-B613-2ADA4CB387AB}" destId="{5973E5F4-0D71-40D2-BEE5-BF465C27F53E}" srcOrd="4" destOrd="0" presId="urn:microsoft.com/office/officeart/2005/8/layout/cycle5"/>
    <dgm:cxn modelId="{F2D42634-B345-49A9-8CED-CC77008BBFDB}" type="presParOf" srcId="{6184668A-6206-488B-B613-2ADA4CB387AB}" destId="{E750F008-66D9-4F02-8416-E56CFD79C646}" srcOrd="5" destOrd="0" presId="urn:microsoft.com/office/officeart/2005/8/layout/cycle5"/>
    <dgm:cxn modelId="{DB5827CA-29FF-46C2-940C-80808DF6951D}" type="presParOf" srcId="{6184668A-6206-488B-B613-2ADA4CB387AB}" destId="{2F79D7C3-2350-4CB2-8FB0-F9189ED77DB8}" srcOrd="6" destOrd="0" presId="urn:microsoft.com/office/officeart/2005/8/layout/cycle5"/>
    <dgm:cxn modelId="{DD7E7879-C6B3-43AA-9F90-8BBD2B8A82D2}" type="presParOf" srcId="{6184668A-6206-488B-B613-2ADA4CB387AB}" destId="{FD20996E-3EF3-4222-A66D-D440B1B29E75}" srcOrd="7" destOrd="0" presId="urn:microsoft.com/office/officeart/2005/8/layout/cycle5"/>
    <dgm:cxn modelId="{8F6FF340-9F8F-4B3F-8902-BBA24AB7E69A}" type="presParOf" srcId="{6184668A-6206-488B-B613-2ADA4CB387AB}" destId="{799A9D02-97D2-4377-9005-48334549AE26}" srcOrd="8" destOrd="0" presId="urn:microsoft.com/office/officeart/2005/8/layout/cycle5"/>
    <dgm:cxn modelId="{AF811E19-ADD2-4D4A-A5EA-88C6E928F553}" type="presParOf" srcId="{6184668A-6206-488B-B613-2ADA4CB387AB}" destId="{124E3577-A613-48F1-8B42-6EFBCEBAF4DF}" srcOrd="9" destOrd="0" presId="urn:microsoft.com/office/officeart/2005/8/layout/cycle5"/>
    <dgm:cxn modelId="{870BA0FB-CBE5-42E7-9A96-C0D215EB56DB}" type="presParOf" srcId="{6184668A-6206-488B-B613-2ADA4CB387AB}" destId="{68CAB568-56B0-4BF2-81BA-1DC43FA1C5A1}" srcOrd="10" destOrd="0" presId="urn:microsoft.com/office/officeart/2005/8/layout/cycle5"/>
    <dgm:cxn modelId="{1C13A9C6-8D93-4DE8-939D-78E4208B5154}" type="presParOf" srcId="{6184668A-6206-488B-B613-2ADA4CB387AB}" destId="{744DC1D1-4CED-4052-8FCC-D0C05C6AEA2A}"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D33EF7-D69D-4BA5-BF7F-0D2A945BEB9F}">
      <dsp:nvSpPr>
        <dsp:cNvPr id="0" name=""/>
        <dsp:cNvSpPr/>
      </dsp:nvSpPr>
      <dsp:spPr>
        <a:xfrm>
          <a:off x="-5661014" y="-866571"/>
          <a:ext cx="6739953" cy="6739953"/>
        </a:xfrm>
        <a:prstGeom prst="blockArc">
          <a:avLst>
            <a:gd name="adj1" fmla="val 18900000"/>
            <a:gd name="adj2" fmla="val 2700000"/>
            <a:gd name="adj3" fmla="val 32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0BB08A-A66A-4713-8770-DC5027E3A983}">
      <dsp:nvSpPr>
        <dsp:cNvPr id="0" name=""/>
        <dsp:cNvSpPr/>
      </dsp:nvSpPr>
      <dsp:spPr>
        <a:xfrm>
          <a:off x="564786" y="384923"/>
          <a:ext cx="7594736" cy="77024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1138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t>Critical Thinking Skills:  All content areas</a:t>
          </a:r>
        </a:p>
      </dsp:txBody>
      <dsp:txXfrm>
        <a:off x="564786" y="384923"/>
        <a:ext cx="7594736" cy="770247"/>
      </dsp:txXfrm>
    </dsp:sp>
    <dsp:sp modelId="{66914F8C-CFAA-4A60-83FE-84E19C2F1798}">
      <dsp:nvSpPr>
        <dsp:cNvPr id="0" name=""/>
        <dsp:cNvSpPr/>
      </dsp:nvSpPr>
      <dsp:spPr>
        <a:xfrm>
          <a:off x="83381" y="288642"/>
          <a:ext cx="962809" cy="9628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DBD4FF-1F5C-4007-AD00-BFB83F1DAD8B}">
      <dsp:nvSpPr>
        <dsp:cNvPr id="0" name=""/>
        <dsp:cNvSpPr/>
      </dsp:nvSpPr>
      <dsp:spPr>
        <a:xfrm>
          <a:off x="1006387" y="1540495"/>
          <a:ext cx="7153135" cy="77024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11384" tIns="35560" rIns="35560" bIns="35560" numCol="1" spcCol="1270" anchor="ctr" anchorCtr="0">
          <a:noAutofit/>
        </a:bodyPr>
        <a:lstStyle/>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2000" b="1" kern="1200" dirty="0"/>
            <a:t>Problem-solving Skills: All content areas</a:t>
          </a:r>
        </a:p>
        <a:p>
          <a:pPr marL="0" lvl="0" indent="0" algn="l" defTabSz="622300">
            <a:lnSpc>
              <a:spcPct val="90000"/>
            </a:lnSpc>
            <a:spcBef>
              <a:spcPct val="0"/>
            </a:spcBef>
            <a:spcAft>
              <a:spcPct val="35000"/>
            </a:spcAft>
            <a:buNone/>
          </a:pPr>
          <a:endParaRPr lang="en-US" sz="2000" b="1" kern="1200" dirty="0"/>
        </a:p>
      </dsp:txBody>
      <dsp:txXfrm>
        <a:off x="1006387" y="1540495"/>
        <a:ext cx="7153135" cy="770247"/>
      </dsp:txXfrm>
    </dsp:sp>
    <dsp:sp modelId="{D0EF0A47-6742-4B82-B719-0A61F4C3AEAC}">
      <dsp:nvSpPr>
        <dsp:cNvPr id="0" name=""/>
        <dsp:cNvSpPr/>
      </dsp:nvSpPr>
      <dsp:spPr>
        <a:xfrm>
          <a:off x="524982" y="1444214"/>
          <a:ext cx="962809" cy="9628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856B4A-067E-43D2-BC82-259D2978E0E2}">
      <dsp:nvSpPr>
        <dsp:cNvPr id="0" name=""/>
        <dsp:cNvSpPr/>
      </dsp:nvSpPr>
      <dsp:spPr>
        <a:xfrm>
          <a:off x="1006387" y="2696067"/>
          <a:ext cx="7153135" cy="77024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1138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t>Close Reading Skills:  All content areas</a:t>
          </a:r>
        </a:p>
      </dsp:txBody>
      <dsp:txXfrm>
        <a:off x="1006387" y="2696067"/>
        <a:ext cx="7153135" cy="770247"/>
      </dsp:txXfrm>
    </dsp:sp>
    <dsp:sp modelId="{6553DCCA-BA1E-43D3-926D-62082C7B81FC}">
      <dsp:nvSpPr>
        <dsp:cNvPr id="0" name=""/>
        <dsp:cNvSpPr/>
      </dsp:nvSpPr>
      <dsp:spPr>
        <a:xfrm>
          <a:off x="496820" y="2651085"/>
          <a:ext cx="962809" cy="9628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DC7C45-4AA3-4E2C-B6F4-2BCB03FFEDFC}">
      <dsp:nvSpPr>
        <dsp:cNvPr id="0" name=""/>
        <dsp:cNvSpPr/>
      </dsp:nvSpPr>
      <dsp:spPr>
        <a:xfrm>
          <a:off x="564786" y="3851639"/>
          <a:ext cx="7594736" cy="77024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1138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t>Evidence-based Writing Skills:  Reasoning Through Language Arts</a:t>
          </a:r>
        </a:p>
      </dsp:txBody>
      <dsp:txXfrm>
        <a:off x="564786" y="3851639"/>
        <a:ext cx="7594736" cy="770247"/>
      </dsp:txXfrm>
    </dsp:sp>
    <dsp:sp modelId="{99650AA8-06EB-4FC2-9571-EF06CD9C951D}">
      <dsp:nvSpPr>
        <dsp:cNvPr id="0" name=""/>
        <dsp:cNvSpPr/>
      </dsp:nvSpPr>
      <dsp:spPr>
        <a:xfrm>
          <a:off x="83381" y="3755358"/>
          <a:ext cx="962809" cy="9628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88BDB5-D7BF-41CA-B95F-17AC3B030660}">
      <dsp:nvSpPr>
        <dsp:cNvPr id="0" name=""/>
        <dsp:cNvSpPr/>
      </dsp:nvSpPr>
      <dsp:spPr>
        <a:xfrm>
          <a:off x="664671" y="1758517"/>
          <a:ext cx="3049731" cy="1524865"/>
        </a:xfrm>
        <a:prstGeom prst="roundRect">
          <a:avLst>
            <a:gd name="adj" fmla="val 10000"/>
          </a:avLst>
        </a:prstGeom>
        <a:solidFill>
          <a:srgbClr val="92D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RLA </a:t>
          </a:r>
        </a:p>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Order sequences of events in texts</a:t>
          </a:r>
        </a:p>
      </dsp:txBody>
      <dsp:txXfrm>
        <a:off x="709333" y="1803179"/>
        <a:ext cx="2960407" cy="1435541"/>
      </dsp:txXfrm>
    </dsp:sp>
    <dsp:sp modelId="{4041D908-C36F-418E-9E2B-E1A5FC9A5561}">
      <dsp:nvSpPr>
        <dsp:cNvPr id="0" name=""/>
        <dsp:cNvSpPr/>
      </dsp:nvSpPr>
      <dsp:spPr>
        <a:xfrm rot="18289469">
          <a:off x="3256263" y="1616932"/>
          <a:ext cx="2136173" cy="54438"/>
        </a:xfrm>
        <a:custGeom>
          <a:avLst/>
          <a:gdLst/>
          <a:ahLst/>
          <a:cxnLst/>
          <a:rect l="0" t="0" r="0" b="0"/>
          <a:pathLst>
            <a:path>
              <a:moveTo>
                <a:pt x="0" y="27219"/>
              </a:moveTo>
              <a:lnTo>
                <a:pt x="2136173" y="272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a:off x="4270945" y="1590747"/>
        <a:ext cx="106808" cy="106808"/>
      </dsp:txXfrm>
    </dsp:sp>
    <dsp:sp modelId="{99588CE0-D9F0-4F24-A3DE-6AA95D2DC516}">
      <dsp:nvSpPr>
        <dsp:cNvPr id="0" name=""/>
        <dsp:cNvSpPr/>
      </dsp:nvSpPr>
      <dsp:spPr>
        <a:xfrm>
          <a:off x="4934296" y="4921"/>
          <a:ext cx="3049731" cy="1524865"/>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Social Studies</a:t>
          </a:r>
        </a:p>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Identify the chronological structure of a historical narrative and sequence steps in a process</a:t>
          </a:r>
        </a:p>
      </dsp:txBody>
      <dsp:txXfrm>
        <a:off x="4978958" y="49583"/>
        <a:ext cx="2960407" cy="1435541"/>
      </dsp:txXfrm>
    </dsp:sp>
    <dsp:sp modelId="{5FECD28C-EDD9-4A93-9405-E482F9B32A72}">
      <dsp:nvSpPr>
        <dsp:cNvPr id="0" name=""/>
        <dsp:cNvSpPr/>
      </dsp:nvSpPr>
      <dsp:spPr>
        <a:xfrm>
          <a:off x="3714403" y="2493730"/>
          <a:ext cx="1219892" cy="54438"/>
        </a:xfrm>
        <a:custGeom>
          <a:avLst/>
          <a:gdLst/>
          <a:ahLst/>
          <a:cxnLst/>
          <a:rect l="0" t="0" r="0" b="0"/>
          <a:pathLst>
            <a:path>
              <a:moveTo>
                <a:pt x="0" y="27219"/>
              </a:moveTo>
              <a:lnTo>
                <a:pt x="1219892" y="272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293852" y="2490452"/>
        <a:ext cx="60994" cy="60994"/>
      </dsp:txXfrm>
    </dsp:sp>
    <dsp:sp modelId="{17807FBE-A45E-4003-B68C-8C34EB68079E}">
      <dsp:nvSpPr>
        <dsp:cNvPr id="0" name=""/>
        <dsp:cNvSpPr/>
      </dsp:nvSpPr>
      <dsp:spPr>
        <a:xfrm>
          <a:off x="4934296" y="1758517"/>
          <a:ext cx="3049731" cy="1524865"/>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Science</a:t>
          </a:r>
        </a:p>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Reason from data or evidence to a conclusion</a:t>
          </a:r>
        </a:p>
        <a:p>
          <a:pPr marL="0" lvl="0" indent="0" algn="ctr" defTabSz="800100">
            <a:lnSpc>
              <a:spcPct val="90000"/>
            </a:lnSpc>
            <a:spcBef>
              <a:spcPct val="0"/>
            </a:spcBef>
            <a:spcAft>
              <a:spcPct val="35000"/>
            </a:spcAft>
            <a:buNone/>
          </a:pPr>
          <a:endParaRPr lang="en-US" sz="1800" kern="1200" dirty="0"/>
        </a:p>
      </dsp:txBody>
      <dsp:txXfrm>
        <a:off x="4978958" y="1803179"/>
        <a:ext cx="2960407" cy="1435541"/>
      </dsp:txXfrm>
    </dsp:sp>
    <dsp:sp modelId="{8A6B9B6C-A7EE-4F56-B55D-C4CBFD1B524C}">
      <dsp:nvSpPr>
        <dsp:cNvPr id="0" name=""/>
        <dsp:cNvSpPr/>
      </dsp:nvSpPr>
      <dsp:spPr>
        <a:xfrm rot="3310531">
          <a:off x="3256263" y="3370528"/>
          <a:ext cx="2136173" cy="54438"/>
        </a:xfrm>
        <a:custGeom>
          <a:avLst/>
          <a:gdLst/>
          <a:ahLst/>
          <a:cxnLst/>
          <a:rect l="0" t="0" r="0" b="0"/>
          <a:pathLst>
            <a:path>
              <a:moveTo>
                <a:pt x="0" y="27219"/>
              </a:moveTo>
              <a:lnTo>
                <a:pt x="2136173" y="272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a:off x="4270945" y="3344343"/>
        <a:ext cx="106808" cy="106808"/>
      </dsp:txXfrm>
    </dsp:sp>
    <dsp:sp modelId="{0273FAE8-8E75-4661-A3B0-EFA347B35918}">
      <dsp:nvSpPr>
        <dsp:cNvPr id="0" name=""/>
        <dsp:cNvSpPr/>
      </dsp:nvSpPr>
      <dsp:spPr>
        <a:xfrm>
          <a:off x="4934296" y="3512112"/>
          <a:ext cx="3049731" cy="1524865"/>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Mathematics</a:t>
          </a:r>
        </a:p>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Search for and recognize entry point for solving a problem and plan a solution pathway </a:t>
          </a:r>
        </a:p>
        <a:p>
          <a:pPr marL="0" lvl="0" indent="0" algn="ctr" defTabSz="800100">
            <a:lnSpc>
              <a:spcPct val="90000"/>
            </a:lnSpc>
            <a:spcBef>
              <a:spcPct val="0"/>
            </a:spcBef>
            <a:spcAft>
              <a:spcPct val="35000"/>
            </a:spcAft>
            <a:buNone/>
          </a:pPr>
          <a:endParaRPr lang="en-US" sz="1600" kern="1200" dirty="0"/>
        </a:p>
      </dsp:txBody>
      <dsp:txXfrm>
        <a:off x="4978958" y="3556774"/>
        <a:ext cx="2960407" cy="14355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9D3CF9-9ADB-4328-9F41-F750D19FF966}">
      <dsp:nvSpPr>
        <dsp:cNvPr id="0" name=""/>
        <dsp:cNvSpPr/>
      </dsp:nvSpPr>
      <dsp:spPr>
        <a:xfrm>
          <a:off x="4336851" y="2246047"/>
          <a:ext cx="3077765" cy="732368"/>
        </a:xfrm>
        <a:custGeom>
          <a:avLst/>
          <a:gdLst/>
          <a:ahLst/>
          <a:cxnLst/>
          <a:rect l="0" t="0" r="0" b="0"/>
          <a:pathLst>
            <a:path>
              <a:moveTo>
                <a:pt x="0" y="0"/>
              </a:moveTo>
              <a:lnTo>
                <a:pt x="0" y="499087"/>
              </a:lnTo>
              <a:lnTo>
                <a:pt x="3077765" y="499087"/>
              </a:lnTo>
              <a:lnTo>
                <a:pt x="3077765" y="7323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39A97C-7207-4AA3-9A23-1B07979C6980}">
      <dsp:nvSpPr>
        <dsp:cNvPr id="0" name=""/>
        <dsp:cNvSpPr/>
      </dsp:nvSpPr>
      <dsp:spPr>
        <a:xfrm>
          <a:off x="4291131" y="2246047"/>
          <a:ext cx="91440" cy="732368"/>
        </a:xfrm>
        <a:custGeom>
          <a:avLst/>
          <a:gdLst/>
          <a:ahLst/>
          <a:cxnLst/>
          <a:rect l="0" t="0" r="0" b="0"/>
          <a:pathLst>
            <a:path>
              <a:moveTo>
                <a:pt x="45720" y="0"/>
              </a:moveTo>
              <a:lnTo>
                <a:pt x="45720" y="7323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A3D218-2C0E-4AFD-870D-758FA0CA10AA}">
      <dsp:nvSpPr>
        <dsp:cNvPr id="0" name=""/>
        <dsp:cNvSpPr/>
      </dsp:nvSpPr>
      <dsp:spPr>
        <a:xfrm>
          <a:off x="1259085" y="2246047"/>
          <a:ext cx="3077765" cy="732368"/>
        </a:xfrm>
        <a:custGeom>
          <a:avLst/>
          <a:gdLst/>
          <a:ahLst/>
          <a:cxnLst/>
          <a:rect l="0" t="0" r="0" b="0"/>
          <a:pathLst>
            <a:path>
              <a:moveTo>
                <a:pt x="3077765" y="0"/>
              </a:moveTo>
              <a:lnTo>
                <a:pt x="3077765" y="499087"/>
              </a:lnTo>
              <a:lnTo>
                <a:pt x="0" y="499087"/>
              </a:lnTo>
              <a:lnTo>
                <a:pt x="0" y="7323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FC7405-1BCB-4ACC-A42F-009FABB290A2}">
      <dsp:nvSpPr>
        <dsp:cNvPr id="0" name=""/>
        <dsp:cNvSpPr/>
      </dsp:nvSpPr>
      <dsp:spPr>
        <a:xfrm>
          <a:off x="3077765" y="647008"/>
          <a:ext cx="2518171" cy="15990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27CB8E-AC65-4126-8507-0D77ABAB7E71}">
      <dsp:nvSpPr>
        <dsp:cNvPr id="0" name=""/>
        <dsp:cNvSpPr/>
      </dsp:nvSpPr>
      <dsp:spPr>
        <a:xfrm>
          <a:off x="3357562" y="912815"/>
          <a:ext cx="2518171" cy="15990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R.8.3: Evaluate the relevance and sufficiency of evidence offered in support of a claim. Primarily measured with informational texts.</a:t>
          </a:r>
          <a:endParaRPr lang="en-US" sz="1400" kern="1200" dirty="0"/>
        </a:p>
      </dsp:txBody>
      <dsp:txXfrm>
        <a:off x="3404396" y="959649"/>
        <a:ext cx="2424503" cy="1505371"/>
      </dsp:txXfrm>
    </dsp:sp>
    <dsp:sp modelId="{CFC7B657-5625-47C2-91A4-0E50683D40DC}">
      <dsp:nvSpPr>
        <dsp:cNvPr id="0" name=""/>
        <dsp:cNvSpPr/>
      </dsp:nvSpPr>
      <dsp:spPr>
        <a:xfrm>
          <a:off x="0" y="2978415"/>
          <a:ext cx="2518171" cy="15990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2BB905-332B-4297-B1DB-9A0F5DF65586}">
      <dsp:nvSpPr>
        <dsp:cNvPr id="0" name=""/>
        <dsp:cNvSpPr/>
      </dsp:nvSpPr>
      <dsp:spPr>
        <a:xfrm>
          <a:off x="279796" y="3244222"/>
          <a:ext cx="2518171" cy="15990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SSP.2.a: Determine the central ideas or information of a primary or secondary source, corroborating or challenging conclusions with evidence.</a:t>
          </a:r>
        </a:p>
      </dsp:txBody>
      <dsp:txXfrm>
        <a:off x="326630" y="3291056"/>
        <a:ext cx="2424503" cy="1505371"/>
      </dsp:txXfrm>
    </dsp:sp>
    <dsp:sp modelId="{0A389723-63F7-41E3-9726-FB4BB54C2504}">
      <dsp:nvSpPr>
        <dsp:cNvPr id="0" name=""/>
        <dsp:cNvSpPr/>
      </dsp:nvSpPr>
      <dsp:spPr>
        <a:xfrm>
          <a:off x="3077765" y="2978415"/>
          <a:ext cx="2518171" cy="15990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8D14FD-B42F-4058-A3E5-35E307089F56}">
      <dsp:nvSpPr>
        <dsp:cNvPr id="0" name=""/>
        <dsp:cNvSpPr/>
      </dsp:nvSpPr>
      <dsp:spPr>
        <a:xfrm>
          <a:off x="3357562" y="3244222"/>
          <a:ext cx="2518171" cy="15990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SP.4.a Evaluate whether a conclusion or theory is supported or challenged by particular data or evidence</a:t>
          </a:r>
        </a:p>
      </dsp:txBody>
      <dsp:txXfrm>
        <a:off x="3404396" y="3291056"/>
        <a:ext cx="2424503" cy="1505371"/>
      </dsp:txXfrm>
    </dsp:sp>
    <dsp:sp modelId="{2E2157A9-31C5-483B-93DD-21EDCDC050CA}">
      <dsp:nvSpPr>
        <dsp:cNvPr id="0" name=""/>
        <dsp:cNvSpPr/>
      </dsp:nvSpPr>
      <dsp:spPr>
        <a:xfrm>
          <a:off x="6155531" y="2978415"/>
          <a:ext cx="2518171" cy="15990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930884-6234-4B5C-94F4-26CC8B8FF23C}">
      <dsp:nvSpPr>
        <dsp:cNvPr id="0" name=""/>
        <dsp:cNvSpPr/>
      </dsp:nvSpPr>
      <dsp:spPr>
        <a:xfrm>
          <a:off x="6435328" y="3244222"/>
          <a:ext cx="2518171" cy="15990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MP.1 d. Recognize and identify missing information that is required to solve a problem.</a:t>
          </a:r>
        </a:p>
        <a:p>
          <a:pPr marL="0" lvl="0" indent="0" algn="ctr" defTabSz="622300">
            <a:lnSpc>
              <a:spcPct val="90000"/>
            </a:lnSpc>
            <a:spcBef>
              <a:spcPct val="0"/>
            </a:spcBef>
            <a:spcAft>
              <a:spcPct val="35000"/>
            </a:spcAft>
            <a:buNone/>
          </a:pPr>
          <a:r>
            <a:rPr lang="en-US" sz="1400" kern="1200" dirty="0"/>
            <a:t>MP.5 c. Identify the information required to evaluate a line of reasoning.</a:t>
          </a:r>
        </a:p>
      </dsp:txBody>
      <dsp:txXfrm>
        <a:off x="6482162" y="3291056"/>
        <a:ext cx="2424503" cy="15053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C8139-C6BE-4250-B81D-F39ECEBD4108}">
      <dsp:nvSpPr>
        <dsp:cNvPr id="0" name=""/>
        <dsp:cNvSpPr/>
      </dsp:nvSpPr>
      <dsp:spPr>
        <a:xfrm>
          <a:off x="2321718" y="174"/>
          <a:ext cx="1452562" cy="9441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Students who read,</a:t>
          </a:r>
        </a:p>
      </dsp:txBody>
      <dsp:txXfrm>
        <a:off x="2367808" y="46264"/>
        <a:ext cx="1360382" cy="851985"/>
      </dsp:txXfrm>
    </dsp:sp>
    <dsp:sp modelId="{5AF911C0-E079-4BF2-83D9-BA0552836E58}">
      <dsp:nvSpPr>
        <dsp:cNvPr id="0" name=""/>
        <dsp:cNvSpPr/>
      </dsp:nvSpPr>
      <dsp:spPr>
        <a:xfrm>
          <a:off x="1488257" y="472257"/>
          <a:ext cx="3119485" cy="3119485"/>
        </a:xfrm>
        <a:custGeom>
          <a:avLst/>
          <a:gdLst/>
          <a:ahLst/>
          <a:cxnLst/>
          <a:rect l="0" t="0" r="0" b="0"/>
          <a:pathLst>
            <a:path>
              <a:moveTo>
                <a:pt x="2486503" y="305186"/>
              </a:moveTo>
              <a:arcTo wR="1559742" hR="1559742" stAng="18387232" swAng="16335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48E2B3A-9C44-410A-A621-2E28114DD9B5}">
      <dsp:nvSpPr>
        <dsp:cNvPr id="0" name=""/>
        <dsp:cNvSpPr/>
      </dsp:nvSpPr>
      <dsp:spPr>
        <a:xfrm>
          <a:off x="3881461" y="1559917"/>
          <a:ext cx="1452562" cy="9441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write better.</a:t>
          </a:r>
        </a:p>
      </dsp:txBody>
      <dsp:txXfrm>
        <a:off x="3927551" y="1606007"/>
        <a:ext cx="1360382" cy="851985"/>
      </dsp:txXfrm>
    </dsp:sp>
    <dsp:sp modelId="{1C403DE1-7FF9-4D5B-9E4F-0BC277D0E059}">
      <dsp:nvSpPr>
        <dsp:cNvPr id="0" name=""/>
        <dsp:cNvSpPr/>
      </dsp:nvSpPr>
      <dsp:spPr>
        <a:xfrm>
          <a:off x="1488257" y="472257"/>
          <a:ext cx="3119485" cy="3119485"/>
        </a:xfrm>
        <a:custGeom>
          <a:avLst/>
          <a:gdLst/>
          <a:ahLst/>
          <a:cxnLst/>
          <a:rect l="0" t="0" r="0" b="0"/>
          <a:pathLst>
            <a:path>
              <a:moveTo>
                <a:pt x="2957789" y="2251307"/>
              </a:moveTo>
              <a:arcTo wR="1559742" hR="1559742" stAng="1579199" swAng="16335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B303D63-6A76-4167-91FB-131EDE8630EF}">
      <dsp:nvSpPr>
        <dsp:cNvPr id="0" name=""/>
        <dsp:cNvSpPr/>
      </dsp:nvSpPr>
      <dsp:spPr>
        <a:xfrm>
          <a:off x="2321718" y="3119659"/>
          <a:ext cx="1452562" cy="9441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Students who write,</a:t>
          </a:r>
        </a:p>
      </dsp:txBody>
      <dsp:txXfrm>
        <a:off x="2367808" y="3165749"/>
        <a:ext cx="1360382" cy="851985"/>
      </dsp:txXfrm>
    </dsp:sp>
    <dsp:sp modelId="{8DCE0C8B-F964-484B-BAF3-8FCF5D4B3E42}">
      <dsp:nvSpPr>
        <dsp:cNvPr id="0" name=""/>
        <dsp:cNvSpPr/>
      </dsp:nvSpPr>
      <dsp:spPr>
        <a:xfrm>
          <a:off x="1488257" y="472257"/>
          <a:ext cx="3119485" cy="3119485"/>
        </a:xfrm>
        <a:custGeom>
          <a:avLst/>
          <a:gdLst/>
          <a:ahLst/>
          <a:cxnLst/>
          <a:rect l="0" t="0" r="0" b="0"/>
          <a:pathLst>
            <a:path>
              <a:moveTo>
                <a:pt x="632981" y="2814299"/>
              </a:moveTo>
              <a:arcTo wR="1559742" hR="1559742" stAng="7587232" swAng="16335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E9AD006-BCD5-47C1-B252-028B7A5299FB}">
      <dsp:nvSpPr>
        <dsp:cNvPr id="0" name=""/>
        <dsp:cNvSpPr/>
      </dsp:nvSpPr>
      <dsp:spPr>
        <a:xfrm>
          <a:off x="761975" y="1559917"/>
          <a:ext cx="1452562" cy="9441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read more.</a:t>
          </a:r>
        </a:p>
      </dsp:txBody>
      <dsp:txXfrm>
        <a:off x="808065" y="1606007"/>
        <a:ext cx="1360382" cy="851985"/>
      </dsp:txXfrm>
    </dsp:sp>
    <dsp:sp modelId="{64927CEE-7544-4D29-8789-B6B27CBA657F}">
      <dsp:nvSpPr>
        <dsp:cNvPr id="0" name=""/>
        <dsp:cNvSpPr/>
      </dsp:nvSpPr>
      <dsp:spPr>
        <a:xfrm>
          <a:off x="1488257" y="472257"/>
          <a:ext cx="3119485" cy="3119485"/>
        </a:xfrm>
        <a:custGeom>
          <a:avLst/>
          <a:gdLst/>
          <a:ahLst/>
          <a:cxnLst/>
          <a:rect l="0" t="0" r="0" b="0"/>
          <a:pathLst>
            <a:path>
              <a:moveTo>
                <a:pt x="161695" y="868178"/>
              </a:moveTo>
              <a:arcTo wR="1559742" hR="1559742" stAng="12379199" swAng="16335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6EA137-157B-43CF-8C14-1826944A78FC}">
      <dsp:nvSpPr>
        <dsp:cNvPr id="0" name=""/>
        <dsp:cNvSpPr/>
      </dsp:nvSpPr>
      <dsp:spPr>
        <a:xfrm>
          <a:off x="2044238" y="1240"/>
          <a:ext cx="1306626" cy="849307"/>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Understand the problem</a:t>
          </a:r>
        </a:p>
      </dsp:txBody>
      <dsp:txXfrm>
        <a:off x="2085698" y="42700"/>
        <a:ext cx="1223706" cy="766387"/>
      </dsp:txXfrm>
    </dsp:sp>
    <dsp:sp modelId="{0A74D021-D57D-4D0D-AF5B-B3F357CD14BF}">
      <dsp:nvSpPr>
        <dsp:cNvPr id="0" name=""/>
        <dsp:cNvSpPr/>
      </dsp:nvSpPr>
      <dsp:spPr>
        <a:xfrm>
          <a:off x="1294646" y="425894"/>
          <a:ext cx="2805810" cy="2805810"/>
        </a:xfrm>
        <a:custGeom>
          <a:avLst/>
          <a:gdLst/>
          <a:ahLst/>
          <a:cxnLst/>
          <a:rect l="0" t="0" r="0" b="0"/>
          <a:pathLst>
            <a:path>
              <a:moveTo>
                <a:pt x="2236517" y="274528"/>
              </a:moveTo>
              <a:arcTo wR="1402905" hR="1402905" stAng="18387353" swAng="1633395"/>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DE597D20-C8A5-47AA-BE0C-C4B5B6EBFB87}">
      <dsp:nvSpPr>
        <dsp:cNvPr id="0" name=""/>
        <dsp:cNvSpPr/>
      </dsp:nvSpPr>
      <dsp:spPr>
        <a:xfrm>
          <a:off x="3447143" y="1404146"/>
          <a:ext cx="1306626" cy="849307"/>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Devise a plan</a:t>
          </a:r>
        </a:p>
      </dsp:txBody>
      <dsp:txXfrm>
        <a:off x="3488603" y="1445606"/>
        <a:ext cx="1223706" cy="766387"/>
      </dsp:txXfrm>
    </dsp:sp>
    <dsp:sp modelId="{E750F008-66D9-4F02-8416-E56CFD79C646}">
      <dsp:nvSpPr>
        <dsp:cNvPr id="0" name=""/>
        <dsp:cNvSpPr/>
      </dsp:nvSpPr>
      <dsp:spPr>
        <a:xfrm>
          <a:off x="1294646" y="425894"/>
          <a:ext cx="2805810" cy="2805810"/>
        </a:xfrm>
        <a:custGeom>
          <a:avLst/>
          <a:gdLst/>
          <a:ahLst/>
          <a:cxnLst/>
          <a:rect l="0" t="0" r="0" b="0"/>
          <a:pathLst>
            <a:path>
              <a:moveTo>
                <a:pt x="2660364" y="2024950"/>
              </a:moveTo>
              <a:arcTo wR="1402905" hR="1402905" stAng="1579252" swAng="1633395"/>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2F79D7C3-2350-4CB2-8FB0-F9189ED77DB8}">
      <dsp:nvSpPr>
        <dsp:cNvPr id="0" name=""/>
        <dsp:cNvSpPr/>
      </dsp:nvSpPr>
      <dsp:spPr>
        <a:xfrm>
          <a:off x="2044238" y="2807051"/>
          <a:ext cx="1306626" cy="849307"/>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Carry out the plan</a:t>
          </a:r>
        </a:p>
      </dsp:txBody>
      <dsp:txXfrm>
        <a:off x="2085698" y="2848511"/>
        <a:ext cx="1223706" cy="766387"/>
      </dsp:txXfrm>
    </dsp:sp>
    <dsp:sp modelId="{799A9D02-97D2-4377-9005-48334549AE26}">
      <dsp:nvSpPr>
        <dsp:cNvPr id="0" name=""/>
        <dsp:cNvSpPr/>
      </dsp:nvSpPr>
      <dsp:spPr>
        <a:xfrm>
          <a:off x="1294646" y="425894"/>
          <a:ext cx="2805810" cy="2805810"/>
        </a:xfrm>
        <a:custGeom>
          <a:avLst/>
          <a:gdLst/>
          <a:ahLst/>
          <a:cxnLst/>
          <a:rect l="0" t="0" r="0" b="0"/>
          <a:pathLst>
            <a:path>
              <a:moveTo>
                <a:pt x="569293" y="2531282"/>
              </a:moveTo>
              <a:arcTo wR="1402905" hR="1402905" stAng="7587353" swAng="1633395"/>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124E3577-A613-48F1-8B42-6EFBCEBAF4DF}">
      <dsp:nvSpPr>
        <dsp:cNvPr id="0" name=""/>
        <dsp:cNvSpPr/>
      </dsp:nvSpPr>
      <dsp:spPr>
        <a:xfrm>
          <a:off x="641332" y="1404146"/>
          <a:ext cx="1306626" cy="849307"/>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Look back (reflect)</a:t>
          </a:r>
        </a:p>
      </dsp:txBody>
      <dsp:txXfrm>
        <a:off x="682792" y="1445606"/>
        <a:ext cx="1223706" cy="766387"/>
      </dsp:txXfrm>
    </dsp:sp>
    <dsp:sp modelId="{744DC1D1-4CED-4052-8FCC-D0C05C6AEA2A}">
      <dsp:nvSpPr>
        <dsp:cNvPr id="0" name=""/>
        <dsp:cNvSpPr/>
      </dsp:nvSpPr>
      <dsp:spPr>
        <a:xfrm>
          <a:off x="1294646" y="425894"/>
          <a:ext cx="2805810" cy="2805810"/>
        </a:xfrm>
        <a:custGeom>
          <a:avLst/>
          <a:gdLst/>
          <a:ahLst/>
          <a:cxnLst/>
          <a:rect l="0" t="0" r="0" b="0"/>
          <a:pathLst>
            <a:path>
              <a:moveTo>
                <a:pt x="145446" y="780860"/>
              </a:moveTo>
              <a:arcTo wR="1402905" hR="1402905" stAng="12379252" swAng="1633395"/>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83787-3F18-0941-951C-86CE87CB8BF0}"/>
              </a:ext>
            </a:extLst>
          </p:cNvPr>
          <p:cNvSpPr>
            <a:spLocks noGrp="1"/>
          </p:cNvSpPr>
          <p:nvPr>
            <p:ph type="hdr" sz="quarter"/>
          </p:nvPr>
        </p:nvSpPr>
        <p:spPr>
          <a:xfrm>
            <a:off x="0" y="1"/>
            <a:ext cx="3078427" cy="513508"/>
          </a:xfrm>
          <a:prstGeom prst="rect">
            <a:avLst/>
          </a:prstGeom>
        </p:spPr>
        <p:txBody>
          <a:bodyPr vert="horz" lIns="99075" tIns="49538" rIns="99075" bIns="49538" rtlCol="0"/>
          <a:lstStyle>
            <a:lvl1pPr algn="l">
              <a:defRPr sz="1300"/>
            </a:lvl1pPr>
          </a:lstStyle>
          <a:p>
            <a:r>
              <a:rPr lang="en-US" dirty="0"/>
              <a:t>GED 101</a:t>
            </a:r>
          </a:p>
        </p:txBody>
      </p:sp>
      <p:sp>
        <p:nvSpPr>
          <p:cNvPr id="3" name="Date Placeholder 2">
            <a:extLst>
              <a:ext uri="{FF2B5EF4-FFF2-40B4-BE49-F238E27FC236}">
                <a16:creationId xmlns:a16="http://schemas.microsoft.com/office/drawing/2014/main" id="{4CFD4A53-B40D-A44E-AAA5-FBB216496045}"/>
              </a:ext>
            </a:extLst>
          </p:cNvPr>
          <p:cNvSpPr>
            <a:spLocks noGrp="1"/>
          </p:cNvSpPr>
          <p:nvPr>
            <p:ph type="dt" sz="quarter" idx="1"/>
          </p:nvPr>
        </p:nvSpPr>
        <p:spPr>
          <a:xfrm>
            <a:off x="4023992" y="1"/>
            <a:ext cx="3078427" cy="513508"/>
          </a:xfrm>
          <a:prstGeom prst="rect">
            <a:avLst/>
          </a:prstGeom>
        </p:spPr>
        <p:txBody>
          <a:bodyPr vert="horz" lIns="99075" tIns="49538" rIns="99075" bIns="49538" rtlCol="0"/>
          <a:lstStyle>
            <a:lvl1pPr algn="r">
              <a:defRPr sz="1300"/>
            </a:lvl1pPr>
          </a:lstStyle>
          <a:p>
            <a:r>
              <a:rPr lang="en-US" dirty="0"/>
              <a:t>7/2018</a:t>
            </a:r>
          </a:p>
        </p:txBody>
      </p:sp>
      <p:sp>
        <p:nvSpPr>
          <p:cNvPr id="4" name="Footer Placeholder 3">
            <a:extLst>
              <a:ext uri="{FF2B5EF4-FFF2-40B4-BE49-F238E27FC236}">
                <a16:creationId xmlns:a16="http://schemas.microsoft.com/office/drawing/2014/main" id="{AADF25D8-01A8-9D45-880D-B3EEF298B7FB}"/>
              </a:ext>
            </a:extLst>
          </p:cNvPr>
          <p:cNvSpPr>
            <a:spLocks noGrp="1"/>
          </p:cNvSpPr>
          <p:nvPr>
            <p:ph type="ftr" sz="quarter" idx="2"/>
          </p:nvPr>
        </p:nvSpPr>
        <p:spPr>
          <a:xfrm>
            <a:off x="0" y="9721107"/>
            <a:ext cx="4144037" cy="513507"/>
          </a:xfrm>
          <a:prstGeom prst="rect">
            <a:avLst/>
          </a:prstGeom>
        </p:spPr>
        <p:txBody>
          <a:bodyPr vert="horz" lIns="99075" tIns="49538" rIns="99075" bIns="49538" rtlCol="0" anchor="b"/>
          <a:lstStyle>
            <a:lvl1pPr algn="l">
              <a:defRPr sz="1300"/>
            </a:lvl1pPr>
          </a:lstStyle>
          <a:p>
            <a:r>
              <a:rPr lang="en-US" dirty="0"/>
              <a:t>© Copyright GED Testing Service LLC. All rights reserved</a:t>
            </a:r>
          </a:p>
          <a:p>
            <a:endParaRPr lang="en-US" dirty="0"/>
          </a:p>
        </p:txBody>
      </p:sp>
      <p:sp>
        <p:nvSpPr>
          <p:cNvPr id="5" name="Slide Number Placeholder 4">
            <a:extLst>
              <a:ext uri="{FF2B5EF4-FFF2-40B4-BE49-F238E27FC236}">
                <a16:creationId xmlns:a16="http://schemas.microsoft.com/office/drawing/2014/main" id="{36CD358B-6D43-F24A-8F80-11175938C275}"/>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1419389A-39F6-AD46-9C37-7F1CB3D658D0}" type="slidenum">
              <a:rPr lang="en-US" smtClean="0"/>
              <a:t>‹#›</a:t>
            </a:fld>
            <a:endParaRPr lang="en-US"/>
          </a:p>
        </p:txBody>
      </p:sp>
    </p:spTree>
    <p:extLst>
      <p:ext uri="{BB962C8B-B14F-4D97-AF65-F5344CB8AC3E}">
        <p14:creationId xmlns:p14="http://schemas.microsoft.com/office/powerpoint/2010/main" val="2838730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1"/>
            <a:ext cx="3078427" cy="513508"/>
          </a:xfrm>
          <a:prstGeom prst="rect">
            <a:avLst/>
          </a:prstGeom>
        </p:spPr>
        <p:txBody>
          <a:bodyPr vert="horz" lIns="99075" tIns="49538" rIns="99075" bIns="49538" rtlCol="0"/>
          <a:lstStyle>
            <a:lvl1pPr algn="r">
              <a:defRPr sz="1300"/>
            </a:lvl1pPr>
          </a:lstStyle>
          <a:p>
            <a:fld id="{349CF907-54E3-414C-B907-4EC57FF97ED0}" type="datetimeFigureOut">
              <a:rPr lang="en-US" smtClean="0"/>
              <a:t>9/23/2019</a:t>
            </a:fld>
            <a:endParaRPr lang="en-US"/>
          </a:p>
        </p:txBody>
      </p:sp>
      <p:sp>
        <p:nvSpPr>
          <p:cNvPr id="4" name="Slide Image Placeholder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925407"/>
            <a:ext cx="5683250" cy="4029880"/>
          </a:xfrm>
          <a:prstGeom prst="rect">
            <a:avLst/>
          </a:prstGeom>
        </p:spPr>
        <p:txBody>
          <a:bodyPr vert="horz" lIns="99075" tIns="49538" rIns="99075" bIns="4953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6583769A-2A3C-664A-B1A3-FCFF0FA87D20}" type="slidenum">
              <a:rPr lang="en-US" smtClean="0"/>
              <a:t>‹#›</a:t>
            </a:fld>
            <a:endParaRPr lang="en-US"/>
          </a:p>
        </p:txBody>
      </p:sp>
    </p:spTree>
    <p:extLst>
      <p:ext uri="{BB962C8B-B14F-4D97-AF65-F5344CB8AC3E}">
        <p14:creationId xmlns:p14="http://schemas.microsoft.com/office/powerpoint/2010/main" val="308587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ged.com/educators_admins/program/"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ged.com/wp-content/uploads/assessment_guide_for_educators_all_subjects.pdf"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ged.com/wp-content/uploads/relationships_between_HII_and_other_indicators.pdf"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4075" y="1862138"/>
            <a:ext cx="12420600" cy="9315450"/>
          </a:xfrm>
          <a:prstGeom prst="rect">
            <a:avLst/>
          </a:prstGeom>
        </p:spPr>
      </p:sp>
      <p:sp>
        <p:nvSpPr>
          <p:cNvPr id="3" name="Notes Placeholder 2"/>
          <p:cNvSpPr>
            <a:spLocks noGrp="1"/>
          </p:cNvSpPr>
          <p:nvPr>
            <p:ph type="body" idx="1"/>
          </p:nvPr>
        </p:nvSpPr>
        <p:spPr/>
        <p:txBody>
          <a:bodyPr/>
          <a:lstStyle/>
          <a:p>
            <a:r>
              <a:rPr lang="en-US" b="1" dirty="0"/>
              <a:t>Key Points</a:t>
            </a:r>
          </a:p>
          <a:p>
            <a:endParaRPr lang="en-US" b="1" dirty="0"/>
          </a:p>
          <a:p>
            <a:r>
              <a:rPr lang="en-US" dirty="0"/>
              <a:t>Welcome participants and provide a brief</a:t>
            </a:r>
            <a:r>
              <a:rPr lang="en-US" baseline="0" dirty="0"/>
              <a:t> introduction of yourself.</a:t>
            </a:r>
            <a:endParaRPr lang="en-US" dirty="0"/>
          </a:p>
          <a:p>
            <a:endParaRPr lang="en-US" dirty="0"/>
          </a:p>
        </p:txBody>
      </p:sp>
      <p:sp>
        <p:nvSpPr>
          <p:cNvPr id="5" name="Slide Number Placeholder 4"/>
          <p:cNvSpPr>
            <a:spLocks noGrp="1"/>
          </p:cNvSpPr>
          <p:nvPr>
            <p:ph type="sldNum" sz="quarter" idx="11"/>
          </p:nvPr>
        </p:nvSpPr>
        <p:spPr/>
        <p:txBody>
          <a:bodyPr/>
          <a:lstStyle/>
          <a:p>
            <a:fld id="{DA280C4A-2D00-4BA8-B1BB-9E7F950B560B}" type="slidenum">
              <a:rPr lang="en-US" smtClean="0"/>
              <a:t>2</a:t>
            </a:fld>
            <a:endParaRPr lang="en-US" dirty="0"/>
          </a:p>
        </p:txBody>
      </p:sp>
      <p:sp>
        <p:nvSpPr>
          <p:cNvPr id="7" name="Date Placeholder 6"/>
          <p:cNvSpPr>
            <a:spLocks noGrp="1"/>
          </p:cNvSpPr>
          <p:nvPr>
            <p:ph type="dt" idx="13"/>
          </p:nvPr>
        </p:nvSpPr>
        <p:spPr/>
        <p:txBody>
          <a:bodyPr/>
          <a:lstStyle/>
          <a:p>
            <a:pPr>
              <a:defRPr/>
            </a:pPr>
            <a:r>
              <a:rPr lang="en-US" altLang="en-US"/>
              <a:t>7/2018</a:t>
            </a:r>
            <a:endParaRPr lang="en-US" altLang="en-US" dirty="0"/>
          </a:p>
        </p:txBody>
      </p:sp>
      <p:sp>
        <p:nvSpPr>
          <p:cNvPr id="8" name="Header Placeholder 7"/>
          <p:cNvSpPr>
            <a:spLocks noGrp="1"/>
          </p:cNvSpPr>
          <p:nvPr>
            <p:ph type="hdr" sz="quarter" idx="14"/>
          </p:nvPr>
        </p:nvSpPr>
        <p:spPr>
          <a:xfrm>
            <a:off x="2" y="-36675"/>
            <a:ext cx="1340337" cy="1242476"/>
          </a:xfrm>
          <a:prstGeom prst="rect">
            <a:avLst/>
          </a:prstGeom>
        </p:spPr>
        <p:txBody>
          <a:bodyPr/>
          <a:lstStyle/>
          <a:p>
            <a:pPr>
              <a:defRPr/>
            </a:pPr>
            <a:r>
              <a:rPr lang="en-US"/>
              <a:t>Introduction to Higher-Order Algebra for Level 1 and Level 2 Students</a:t>
            </a:r>
            <a:endParaRPr lang="en-US" dirty="0"/>
          </a:p>
        </p:txBody>
      </p:sp>
      <p:sp>
        <p:nvSpPr>
          <p:cNvPr id="4" name="Footer Placeholder 3"/>
          <p:cNvSpPr>
            <a:spLocks noGrp="1"/>
          </p:cNvSpPr>
          <p:nvPr>
            <p:ph type="ftr" sz="quarter" idx="15"/>
          </p:nvPr>
        </p:nvSpPr>
        <p:spPr/>
        <p:txBody>
          <a:bodyPr/>
          <a:lstStyle/>
          <a:p>
            <a:pPr>
              <a:defRPr/>
            </a:pPr>
            <a:r>
              <a:rPr lang="en-US"/>
              <a:t>© Copyright GED Testing Service LLC. All rights reserved.</a:t>
            </a:r>
            <a:endParaRPr lang="en-US" dirty="0"/>
          </a:p>
        </p:txBody>
      </p:sp>
    </p:spTree>
    <p:extLst>
      <p:ext uri="{BB962C8B-B14F-4D97-AF65-F5344CB8AC3E}">
        <p14:creationId xmlns:p14="http://schemas.microsoft.com/office/powerpoint/2010/main" val="298746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000" dirty="0"/>
              <a:t>So that’s a pretty lofty goal, so what does it really mean?</a:t>
            </a:r>
          </a:p>
          <a:p>
            <a:r>
              <a:rPr lang="en-US" sz="3000" dirty="0"/>
              <a:t>First, it means that we understood was a goal that we, as an organization, could not accomplish on our own.</a:t>
            </a:r>
          </a:p>
          <a:p>
            <a:r>
              <a:rPr lang="en-US" sz="3000" dirty="0"/>
              <a:t>From the beginning, we understood it to mean we must be a partner in the entire process, and draw upon the understandings that each community of adult education stakeholders had to offer</a:t>
            </a:r>
          </a:p>
        </p:txBody>
      </p:sp>
      <p:sp>
        <p:nvSpPr>
          <p:cNvPr id="5" name="Date Placeholder 4"/>
          <p:cNvSpPr>
            <a:spLocks noGrp="1"/>
          </p:cNvSpPr>
          <p:nvPr>
            <p:ph type="dt" idx="11"/>
          </p:nvPr>
        </p:nvSpPr>
        <p:spPr/>
        <p:txBody>
          <a:bodyPr/>
          <a:lstStyle/>
          <a:p>
            <a:pPr>
              <a:defRPr/>
            </a:pPr>
            <a:r>
              <a:rPr lang="en-US" altLang="en-US"/>
              <a:t>2016</a:t>
            </a:r>
            <a:endParaRPr lang="en-US" altLang="en-US" dirty="0"/>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14</a:t>
            </a:fld>
            <a:endParaRPr lang="en-US" altLang="en-US" dirty="0"/>
          </a:p>
        </p:txBody>
      </p:sp>
      <p:sp>
        <p:nvSpPr>
          <p:cNvPr id="8" name="Header Placeholder 7"/>
          <p:cNvSpPr>
            <a:spLocks noGrp="1"/>
          </p:cNvSpPr>
          <p:nvPr>
            <p:ph type="hdr" sz="quarter"/>
          </p:nvPr>
        </p:nvSpPr>
        <p:spPr>
          <a:xfrm>
            <a:off x="0" y="-20631"/>
            <a:ext cx="2382822" cy="698892"/>
          </a:xfrm>
          <a:prstGeom prst="rect">
            <a:avLst/>
          </a:prstGeom>
        </p:spPr>
        <p:txBody>
          <a:bodyPr/>
          <a:lstStyle/>
          <a:p>
            <a:pPr>
              <a:defRPr/>
            </a:pPr>
            <a:r>
              <a:rPr lang="en-US" dirty="0"/>
              <a:t>Mathematical Reasoning</a:t>
            </a:r>
          </a:p>
        </p:txBody>
      </p:sp>
      <p:sp>
        <p:nvSpPr>
          <p:cNvPr id="9" name="Footer Placeholder 8"/>
          <p:cNvSpPr>
            <a:spLocks noGrp="1"/>
          </p:cNvSpPr>
          <p:nvPr>
            <p:ph type="ftr" sz="quarter" idx="14"/>
          </p:nvPr>
        </p:nvSpPr>
        <p:spPr/>
        <p:txBody>
          <a:bodyPr/>
          <a:lstStyle/>
          <a:p>
            <a:pPr>
              <a:defRPr/>
            </a:pPr>
            <a:r>
              <a:rPr lang="en-US"/>
              <a:t>© Copyright 2016 GED Testing Service LLC. All rights reserved.</a:t>
            </a:r>
            <a:endParaRPr lang="en-US" dirty="0"/>
          </a:p>
        </p:txBody>
      </p:sp>
    </p:spTree>
    <p:extLst>
      <p:ext uri="{BB962C8B-B14F-4D97-AF65-F5344CB8AC3E}">
        <p14:creationId xmlns:p14="http://schemas.microsoft.com/office/powerpoint/2010/main" val="1421058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defRPr/>
            </a:pPr>
            <a:r>
              <a:rPr lang="en-US" dirty="0">
                <a:latin typeface="Arial" pitchFamily="34" charset="0"/>
                <a:cs typeface="Arial" pitchFamily="34" charset="0"/>
              </a:rPr>
              <a:t>Key Points</a:t>
            </a:r>
          </a:p>
          <a:p>
            <a:pPr>
              <a:lnSpc>
                <a:spcPct val="90000"/>
              </a:lnSpc>
              <a:defRPr/>
            </a:pPr>
            <a:endParaRPr lang="en-US" dirty="0">
              <a:latin typeface="Arial" pitchFamily="34" charset="0"/>
              <a:cs typeface="Arial" pitchFamily="34" charset="0"/>
            </a:endParaRPr>
          </a:p>
          <a:p>
            <a:pPr>
              <a:lnSpc>
                <a:spcPct val="90000"/>
              </a:lnSpc>
              <a:defRPr/>
            </a:pPr>
            <a:r>
              <a:rPr lang="en-US" dirty="0">
                <a:latin typeface="Arial" pitchFamily="34" charset="0"/>
                <a:cs typeface="Arial" pitchFamily="34" charset="0"/>
              </a:rPr>
              <a:t>Purposes of the GED</a:t>
            </a:r>
            <a:r>
              <a:rPr lang="en-US" baseline="30000" dirty="0">
                <a:latin typeface="Arial" pitchFamily="34" charset="0"/>
                <a:cs typeface="Arial" pitchFamily="34" charset="0"/>
              </a:rPr>
              <a:t>®</a:t>
            </a:r>
            <a:r>
              <a:rPr lang="en-US" dirty="0">
                <a:latin typeface="Arial" pitchFamily="34" charset="0"/>
                <a:cs typeface="Arial" pitchFamily="34" charset="0"/>
              </a:rPr>
              <a:t> assessment are to provide</a:t>
            </a:r>
          </a:p>
          <a:p>
            <a:pPr marL="247688" indent="-247688">
              <a:lnSpc>
                <a:spcPct val="90000"/>
              </a:lnSpc>
              <a:buFontTx/>
              <a:buAutoNum type="arabicParenR"/>
              <a:defRPr/>
            </a:pPr>
            <a:r>
              <a:rPr lang="en-US" dirty="0">
                <a:latin typeface="Arial" pitchFamily="34" charset="0"/>
                <a:cs typeface="Arial" pitchFamily="34" charset="0"/>
              </a:rPr>
              <a:t>a high school credential, </a:t>
            </a:r>
          </a:p>
          <a:p>
            <a:pPr marL="247688" indent="-247688">
              <a:lnSpc>
                <a:spcPct val="90000"/>
              </a:lnSpc>
              <a:buFontTx/>
              <a:buAutoNum type="arabicParenR"/>
              <a:defRPr/>
            </a:pPr>
            <a:r>
              <a:rPr lang="en-US" dirty="0">
                <a:latin typeface="Arial" pitchFamily="34" charset="0"/>
                <a:cs typeface="Arial" pitchFamily="34" charset="0"/>
              </a:rPr>
              <a:t>evidence of readiness to enter workforce training programs or postsecondary education, and </a:t>
            </a:r>
          </a:p>
          <a:p>
            <a:pPr marL="247688" indent="-247688">
              <a:lnSpc>
                <a:spcPct val="90000"/>
              </a:lnSpc>
              <a:buFontTx/>
              <a:buAutoNum type="arabicParenR"/>
              <a:defRPr/>
            </a:pPr>
            <a:r>
              <a:rPr lang="en-US" dirty="0">
                <a:latin typeface="Arial" pitchFamily="34" charset="0"/>
                <a:cs typeface="Arial" pitchFamily="34" charset="0"/>
              </a:rPr>
              <a:t>information about a candidate’s strengths and areas of developmental need. </a:t>
            </a:r>
          </a:p>
          <a:p>
            <a:pPr>
              <a:lnSpc>
                <a:spcPct val="90000"/>
              </a:lnSpc>
              <a:defRPr/>
            </a:pPr>
            <a:endParaRPr lang="en-US" dirty="0">
              <a:latin typeface="Arial" pitchFamily="34" charset="0"/>
              <a:cs typeface="Arial" pitchFamily="34" charset="0"/>
            </a:endParaRPr>
          </a:p>
          <a:p>
            <a:pPr>
              <a:lnSpc>
                <a:spcPct val="90000"/>
              </a:lnSpc>
              <a:defRPr/>
            </a:pPr>
            <a:endParaRPr lang="en-US" dirty="0">
              <a:latin typeface="Arial" pitchFamily="34" charset="0"/>
              <a:cs typeface="Arial" pitchFamily="34" charset="0"/>
            </a:endParaRPr>
          </a:p>
          <a:p>
            <a:pPr>
              <a:lnSpc>
                <a:spcPct val="90000"/>
              </a:lnSpc>
              <a:defRPr/>
            </a:pPr>
            <a:r>
              <a:rPr lang="en-US" dirty="0">
                <a:latin typeface="Arial" pitchFamily="34" charset="0"/>
                <a:cs typeface="Arial" pitchFamily="34" charset="0"/>
              </a:rPr>
              <a:t>As we look at the test, it’s important to remember that the purposes of the GED</a:t>
            </a:r>
            <a:r>
              <a:rPr lang="en-US" baseline="30000" dirty="0">
                <a:latin typeface="Arial" pitchFamily="34" charset="0"/>
                <a:cs typeface="Arial" pitchFamily="34" charset="0"/>
              </a:rPr>
              <a:t>®</a:t>
            </a:r>
            <a:r>
              <a:rPr lang="en-US" dirty="0">
                <a:latin typeface="Arial" pitchFamily="34" charset="0"/>
                <a:cs typeface="Arial" pitchFamily="34" charset="0"/>
              </a:rPr>
              <a:t> assessment are 1) to provide a high school credential, 2) to provide evidence of readiness to enter workforce training programs or postsecondary education, and 3) to provide information about a candidate’s strengths and areas of developmental need. </a:t>
            </a:r>
          </a:p>
          <a:p>
            <a:pPr>
              <a:lnSpc>
                <a:spcPct val="90000"/>
              </a:lnSpc>
              <a:defRPr/>
            </a:pPr>
            <a:r>
              <a:rPr lang="en-US" b="1" dirty="0">
                <a:latin typeface="Arial" pitchFamily="34" charset="0"/>
                <a:cs typeface="Arial" pitchFamily="34" charset="0"/>
              </a:rPr>
              <a:t>To provide a high school credential. </a:t>
            </a:r>
            <a:r>
              <a:rPr lang="en-US" dirty="0">
                <a:latin typeface="Arial" pitchFamily="34" charset="0"/>
                <a:cs typeface="Arial" pitchFamily="34" charset="0"/>
              </a:rPr>
              <a:t>By measuring whether a candidate has acquired the foundational academic skills and knowledge deemed necessary for high school exit, the GED</a:t>
            </a:r>
            <a:r>
              <a:rPr lang="en-US" baseline="30000" dirty="0">
                <a:latin typeface="Arial" pitchFamily="34" charset="0"/>
                <a:cs typeface="Arial" pitchFamily="34" charset="0"/>
              </a:rPr>
              <a:t>®</a:t>
            </a:r>
            <a:r>
              <a:rPr lang="en-US" dirty="0">
                <a:latin typeface="Arial" pitchFamily="34" charset="0"/>
                <a:cs typeface="Arial" pitchFamily="34" charset="0"/>
              </a:rPr>
              <a:t> assessment will provide an alternate pathway for adults who have not earned a high school diploma.</a:t>
            </a:r>
          </a:p>
          <a:p>
            <a:pPr>
              <a:lnSpc>
                <a:spcPct val="90000"/>
              </a:lnSpc>
              <a:defRPr/>
            </a:pPr>
            <a:r>
              <a:rPr lang="en-US" b="1" dirty="0">
                <a:latin typeface="Arial" pitchFamily="34" charset="0"/>
                <a:cs typeface="Arial" pitchFamily="34" charset="0"/>
              </a:rPr>
              <a:t>To provide evidence of readiness to enter workforce training programs or postsecondary education.</a:t>
            </a:r>
            <a:r>
              <a:rPr lang="en-US" dirty="0">
                <a:latin typeface="Arial" pitchFamily="34" charset="0"/>
                <a:cs typeface="Arial" pitchFamily="34" charset="0"/>
              </a:rPr>
              <a:t> The GED</a:t>
            </a:r>
            <a:r>
              <a:rPr lang="en-US" baseline="30000" dirty="0">
                <a:latin typeface="Arial" pitchFamily="34" charset="0"/>
                <a:cs typeface="Arial" pitchFamily="34" charset="0"/>
              </a:rPr>
              <a:t>®</a:t>
            </a:r>
            <a:r>
              <a:rPr lang="en-US" dirty="0">
                <a:latin typeface="Arial" pitchFamily="34" charset="0"/>
                <a:cs typeface="Arial" pitchFamily="34" charset="0"/>
              </a:rPr>
              <a:t> assessment will measure whether a candidate is ready to enter a workforce training program or a typical entry-level, credit bearing 2- or 4-year college course without needing remediation.</a:t>
            </a:r>
          </a:p>
          <a:p>
            <a:pPr>
              <a:lnSpc>
                <a:spcPct val="90000"/>
              </a:lnSpc>
              <a:defRPr/>
            </a:pPr>
            <a:r>
              <a:rPr lang="en-US" b="1" dirty="0">
                <a:latin typeface="Arial" pitchFamily="34" charset="0"/>
                <a:cs typeface="Arial" pitchFamily="34" charset="0"/>
              </a:rPr>
              <a:t>To provide information about a candidate’s strengths and areas of developmental need.</a:t>
            </a:r>
            <a:r>
              <a:rPr lang="en-US" dirty="0">
                <a:latin typeface="Arial" pitchFamily="34" charset="0"/>
                <a:cs typeface="Arial" pitchFamily="34" charset="0"/>
              </a:rPr>
              <a:t> By providing more information about candidate proficiency on career and college readiness standards, potential employers, postsecondary advisors, and educators can help candidates strengthen those areas of developmental need so that the candidates are ready for the next level of lifelong education and training.</a:t>
            </a:r>
          </a:p>
          <a:p>
            <a:pPr>
              <a:lnSpc>
                <a:spcPct val="90000"/>
              </a:lnSpc>
              <a:defRPr/>
            </a:pPr>
            <a:r>
              <a:rPr lang="en-US" dirty="0">
                <a:latin typeface="Arial" pitchFamily="34" charset="0"/>
                <a:cs typeface="Arial" pitchFamily="34" charset="0"/>
              </a:rPr>
              <a:t>The new GED® assessment is future focused: that is, it is designed to provide information about candidate readiness that is directly tied to the next steps in their preparation and training. </a:t>
            </a:r>
            <a:endParaRPr lang="en-US" sz="1100" dirty="0">
              <a:latin typeface="Arial" pitchFamily="34" charset="0"/>
              <a:cs typeface="Arial" pitchFamily="34" charset="0"/>
            </a:endParaRPr>
          </a:p>
        </p:txBody>
      </p:sp>
    </p:spTree>
    <p:extLst>
      <p:ext uri="{BB962C8B-B14F-4D97-AF65-F5344CB8AC3E}">
        <p14:creationId xmlns:p14="http://schemas.microsoft.com/office/powerpoint/2010/main" val="4210803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endParaRPr lang="en-US" dirty="0"/>
          </a:p>
          <a:p>
            <a:r>
              <a:rPr lang="en-US" dirty="0"/>
              <a:t>This test represents a new paradigm, one in which critical thinking, problem solving, and close reading skills are required across all content areas. In addition, with the inclusion of evidence-based writing, students are expected to demonstrate both their reading and writing skills. No longer is it acceptable to write an opinion piece, rather students have to analyze and evaluate text and develop a claim supported by evidence drawn from what they have read.</a:t>
            </a:r>
          </a:p>
        </p:txBody>
      </p:sp>
      <p:sp>
        <p:nvSpPr>
          <p:cNvPr id="4" name="Slide Number Placeholder 3"/>
          <p:cNvSpPr>
            <a:spLocks noGrp="1"/>
          </p:cNvSpPr>
          <p:nvPr>
            <p:ph type="sldNum" sz="quarter" idx="10"/>
          </p:nvPr>
        </p:nvSpPr>
        <p:spPr/>
        <p:txBody>
          <a:bodyPr/>
          <a:lstStyle/>
          <a:p>
            <a:fld id="{6583769A-2A3C-664A-B1A3-FCFF0FA87D20}" type="slidenum">
              <a:rPr lang="en-US" smtClean="0"/>
              <a:t>16</a:t>
            </a:fld>
            <a:endParaRPr lang="en-US"/>
          </a:p>
        </p:txBody>
      </p:sp>
    </p:spTree>
    <p:extLst>
      <p:ext uri="{BB962C8B-B14F-4D97-AF65-F5344CB8AC3E}">
        <p14:creationId xmlns:p14="http://schemas.microsoft.com/office/powerpoint/2010/main" val="1007388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Key Points</a:t>
            </a:r>
          </a:p>
          <a:p>
            <a:endParaRPr lang="en-US" altLang="en-US" b="1" dirty="0"/>
          </a:p>
          <a:p>
            <a:r>
              <a:rPr lang="en-US" altLang="en-US" dirty="0"/>
              <a:t>The next few slides provide a quick overview of the GED</a:t>
            </a:r>
            <a:r>
              <a:rPr lang="en-US" altLang="en-US" baseline="30000" dirty="0"/>
              <a:t>®</a:t>
            </a:r>
            <a:r>
              <a:rPr lang="en-US" altLang="en-US" dirty="0"/>
              <a:t> test.</a:t>
            </a:r>
          </a:p>
          <a:p>
            <a:endParaRPr lang="en-US" dirty="0"/>
          </a:p>
        </p:txBody>
      </p:sp>
      <p:sp>
        <p:nvSpPr>
          <p:cNvPr id="4" name="Slide Number Placeholder 3"/>
          <p:cNvSpPr>
            <a:spLocks noGrp="1"/>
          </p:cNvSpPr>
          <p:nvPr>
            <p:ph type="sldNum" sz="quarter" idx="10"/>
          </p:nvPr>
        </p:nvSpPr>
        <p:spPr/>
        <p:txBody>
          <a:bodyPr/>
          <a:lstStyle/>
          <a:p>
            <a:fld id="{6583769A-2A3C-664A-B1A3-FCFF0FA87D20}" type="slidenum">
              <a:rPr lang="en-US" smtClean="0"/>
              <a:t>17</a:t>
            </a:fld>
            <a:endParaRPr lang="en-US"/>
          </a:p>
        </p:txBody>
      </p:sp>
    </p:spTree>
    <p:extLst>
      <p:ext uri="{BB962C8B-B14F-4D97-AF65-F5344CB8AC3E}">
        <p14:creationId xmlns:p14="http://schemas.microsoft.com/office/powerpoint/2010/main" val="2015646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5376" eaLnBrk="0" fontAlgn="base" hangingPunct="0">
              <a:spcBef>
                <a:spcPct val="30000"/>
              </a:spcBef>
              <a:spcAft>
                <a:spcPct val="0"/>
              </a:spcAft>
              <a:defRPr/>
            </a:pPr>
            <a:r>
              <a:rPr lang="en-US" altLang="en-US" b="1" dirty="0"/>
              <a:t>Key Points</a:t>
            </a:r>
          </a:p>
          <a:p>
            <a:endParaRPr lang="en-US" dirty="0"/>
          </a:p>
          <a:p>
            <a:r>
              <a:rPr lang="en-US" dirty="0"/>
              <a:t>The chart provides an overview</a:t>
            </a:r>
            <a:r>
              <a:rPr lang="en-US" baseline="0" dirty="0"/>
              <a:t> of the time for each of the tests, as well as pertinent notes. </a:t>
            </a:r>
            <a:endParaRPr lang="en-US" dirty="0"/>
          </a:p>
        </p:txBody>
      </p:sp>
      <p:sp>
        <p:nvSpPr>
          <p:cNvPr id="4" name="Header Placeholder 3"/>
          <p:cNvSpPr>
            <a:spLocks noGrp="1"/>
          </p:cNvSpPr>
          <p:nvPr>
            <p:ph type="hdr" sz="quarter" idx="10"/>
          </p:nvPr>
        </p:nvSpPr>
        <p:spPr/>
        <p:txBody>
          <a:bodyPr/>
          <a:lstStyle/>
          <a:p>
            <a:pPr>
              <a:defRPr/>
            </a:pPr>
            <a:r>
              <a:rPr lang="en-US" dirty="0"/>
              <a:t>From Assessment Targets to PLDs to HIIs</a:t>
            </a:r>
          </a:p>
        </p:txBody>
      </p:sp>
      <p:sp>
        <p:nvSpPr>
          <p:cNvPr id="5" name="Date Placeholder 4"/>
          <p:cNvSpPr>
            <a:spLocks noGrp="1"/>
          </p:cNvSpPr>
          <p:nvPr>
            <p:ph type="dt" idx="11"/>
          </p:nvPr>
        </p:nvSpPr>
        <p:spPr/>
        <p:txBody>
          <a:bodyPr/>
          <a:lstStyle/>
          <a:p>
            <a:pPr>
              <a:defRPr/>
            </a:pPr>
            <a:r>
              <a:rPr lang="en-US" altLang="en-US" dirty="0"/>
              <a:t>07/2016</a:t>
            </a:r>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18</a:t>
            </a:fld>
            <a:endParaRPr lang="en-US" altLang="en-US" dirty="0"/>
          </a:p>
        </p:txBody>
      </p:sp>
    </p:spTree>
    <p:extLst>
      <p:ext uri="{BB962C8B-B14F-4D97-AF65-F5344CB8AC3E}">
        <p14:creationId xmlns:p14="http://schemas.microsoft.com/office/powerpoint/2010/main" val="2214295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dirty="0"/>
          </a:p>
          <a:p>
            <a:r>
              <a:rPr lang="en-US" dirty="0"/>
              <a:t>What is the passing score for the GED</a:t>
            </a:r>
            <a:r>
              <a:rPr lang="en-US" baseline="30000" dirty="0"/>
              <a:t>®</a:t>
            </a:r>
            <a:r>
              <a:rPr lang="en-US" dirty="0"/>
              <a:t> test? If</a:t>
            </a:r>
            <a:r>
              <a:rPr lang="en-US" baseline="0" dirty="0"/>
              <a:t> </a:t>
            </a:r>
            <a:r>
              <a:rPr lang="en-US" dirty="0"/>
              <a:t>test-takers score below</a:t>
            </a:r>
            <a:r>
              <a:rPr lang="en-US" baseline="0" dirty="0"/>
              <a:t> a 145, </a:t>
            </a:r>
            <a:r>
              <a:rPr lang="en-US" dirty="0"/>
              <a:t>they are below passing and must retake each</a:t>
            </a:r>
            <a:r>
              <a:rPr lang="en-US" baseline="0" dirty="0"/>
              <a:t> test part in which they received the below passing score. In order to pass t</a:t>
            </a:r>
            <a:r>
              <a:rPr lang="en-US" dirty="0"/>
              <a:t>he GED</a:t>
            </a:r>
            <a:r>
              <a:rPr lang="en-US" baseline="30000" dirty="0"/>
              <a:t>®</a:t>
            </a:r>
            <a:r>
              <a:rPr lang="en-US" dirty="0"/>
              <a:t> test, test-takers must earn</a:t>
            </a:r>
            <a:r>
              <a:rPr lang="en-US" baseline="0" dirty="0"/>
              <a:t> a </a:t>
            </a:r>
            <a:r>
              <a:rPr lang="en-US" dirty="0"/>
              <a:t>passing score of 145</a:t>
            </a:r>
            <a:r>
              <a:rPr lang="en-US" baseline="0" dirty="0"/>
              <a:t> or higher on each part of the four-part battery in order to receive their </a:t>
            </a:r>
            <a:r>
              <a:rPr lang="en-US" dirty="0"/>
              <a:t>GED</a:t>
            </a:r>
            <a:r>
              <a:rPr lang="en-US" baseline="30000" dirty="0"/>
              <a:t>®</a:t>
            </a:r>
            <a:r>
              <a:rPr lang="en-US" dirty="0"/>
              <a:t> test credential.</a:t>
            </a:r>
            <a:r>
              <a:rPr lang="en-US" baseline="0" dirty="0"/>
              <a:t> </a:t>
            </a:r>
            <a:r>
              <a:rPr lang="en-US" dirty="0"/>
              <a:t>Students can also earn the designation of GED</a:t>
            </a:r>
            <a:r>
              <a:rPr lang="en-US" baseline="30000" dirty="0"/>
              <a:t>®</a:t>
            </a:r>
            <a:r>
              <a:rPr lang="en-US" dirty="0"/>
              <a:t> College Ready,</a:t>
            </a:r>
            <a:r>
              <a:rPr lang="en-US" baseline="0" dirty="0"/>
              <a:t> scores of 165-174, </a:t>
            </a:r>
            <a:r>
              <a:rPr lang="en-US" dirty="0"/>
              <a:t> or GED</a:t>
            </a:r>
            <a:r>
              <a:rPr lang="en-US" baseline="30000" dirty="0"/>
              <a:t>®</a:t>
            </a:r>
            <a:r>
              <a:rPr lang="en-US" dirty="0"/>
              <a:t> College Ready + Credit, scores of 175-200, on their transcripts.</a:t>
            </a:r>
            <a:r>
              <a:rPr lang="en-US" baseline="0" dirty="0"/>
              <a:t> These designations indicate that a student has skills that are indicative of college and career readiness or those skills taught in some beginning college-level courses. </a:t>
            </a:r>
          </a:p>
          <a:p>
            <a:endParaRPr lang="en-US" baseline="0" dirty="0"/>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50" dirty="0">
              <a:ea typeface="Arial Bold" charset="0"/>
              <a:cs typeface="Arial Bold"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50" dirty="0">
              <a:ea typeface="Arial Bold" charset="0"/>
              <a:cs typeface="Arial Bold"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B99F9CF4-8B2A-4A74-89E2-8FB50A811977}" type="slidenum">
              <a:rPr lang="en-US" smtClean="0"/>
              <a:pPr>
                <a:defRPr/>
              </a:pPr>
              <a:t>19</a:t>
            </a:fld>
            <a:endParaRPr lang="en-US" dirty="0"/>
          </a:p>
        </p:txBody>
      </p:sp>
      <p:sp>
        <p:nvSpPr>
          <p:cNvPr id="5" name="Date Placeholder 4"/>
          <p:cNvSpPr>
            <a:spLocks noGrp="1"/>
          </p:cNvSpPr>
          <p:nvPr>
            <p:ph type="dt" idx="11"/>
          </p:nvPr>
        </p:nvSpPr>
        <p:spPr/>
        <p:txBody>
          <a:bodyPr/>
          <a:lstStyle/>
          <a:p>
            <a:pPr>
              <a:defRPr/>
            </a:pPr>
            <a:r>
              <a:rPr lang="en-US" altLang="en-US"/>
              <a:t>11/2016</a:t>
            </a:r>
            <a:endParaRPr lang="en-US" altLang="en-US" dirty="0"/>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Header Placeholder 6"/>
          <p:cNvSpPr>
            <a:spLocks noGrp="1"/>
          </p:cNvSpPr>
          <p:nvPr>
            <p:ph type="hdr" sz="quarter" idx="13"/>
          </p:nvPr>
        </p:nvSpPr>
        <p:spPr/>
        <p:txBody>
          <a:bodyPr/>
          <a:lstStyle/>
          <a:p>
            <a:pPr>
              <a:defRPr/>
            </a:pPr>
            <a:r>
              <a:rPr lang="en-US"/>
              <a:t>Introductory Webinar International TtT</a:t>
            </a:r>
            <a:endParaRPr lang="en-US" dirty="0"/>
          </a:p>
        </p:txBody>
      </p:sp>
    </p:spTree>
    <p:extLst>
      <p:ext uri="{BB962C8B-B14F-4D97-AF65-F5344CB8AC3E}">
        <p14:creationId xmlns:p14="http://schemas.microsoft.com/office/powerpoint/2010/main" val="2042686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b="1" dirty="0">
                <a:ea typeface="ＭＳ Ｐゴシック" charset="0"/>
                <a:cs typeface="Arial" pitchFamily="34" charset="0"/>
              </a:rPr>
              <a:t>Key Points</a:t>
            </a:r>
          </a:p>
          <a:p>
            <a:pPr>
              <a:lnSpc>
                <a:spcPct val="90000"/>
              </a:lnSpc>
            </a:pPr>
            <a:endParaRPr lang="en-US" dirty="0">
              <a:ea typeface="ＭＳ Ｐゴシック" charset="0"/>
              <a:cs typeface="Arial" pitchFamily="34" charset="0"/>
            </a:endParaRPr>
          </a:p>
          <a:p>
            <a:pPr>
              <a:lnSpc>
                <a:spcPct val="90000"/>
              </a:lnSpc>
            </a:pPr>
            <a:r>
              <a:rPr lang="en-US" dirty="0">
                <a:ea typeface="ＭＳ Ｐゴシック" charset="0"/>
                <a:cs typeface="Arial" pitchFamily="34" charset="0"/>
              </a:rPr>
              <a:t>Discuss the different item</a:t>
            </a:r>
            <a:r>
              <a:rPr lang="en-US" baseline="0" dirty="0">
                <a:ea typeface="ＭＳ Ｐゴシック" charset="0"/>
                <a:cs typeface="Arial" pitchFamily="34" charset="0"/>
              </a:rPr>
              <a:t> types on the new test. Share with participants that they will be spending time with two tutorials that will provide them with a better understanding of how the technology-enhanced items “look,” as well as an overview of different types of questions in each content area.</a:t>
            </a:r>
            <a:endParaRPr lang="en-US" dirty="0">
              <a:ea typeface="ＭＳ Ｐゴシック" charset="0"/>
              <a:cs typeface="Arial" pitchFamily="34" charset="0"/>
            </a:endParaRPr>
          </a:p>
          <a:p>
            <a:endParaRPr lang="en-US" dirty="0"/>
          </a:p>
        </p:txBody>
      </p:sp>
      <p:sp>
        <p:nvSpPr>
          <p:cNvPr id="4" name="Header Placeholder 3"/>
          <p:cNvSpPr>
            <a:spLocks noGrp="1"/>
          </p:cNvSpPr>
          <p:nvPr>
            <p:ph type="hdr" sz="quarter" idx="10"/>
          </p:nvPr>
        </p:nvSpPr>
        <p:spPr/>
        <p:txBody>
          <a:bodyPr/>
          <a:lstStyle/>
          <a:p>
            <a:r>
              <a:rPr lang="en-US"/>
              <a:t>Introductory Webinar International TtT</a:t>
            </a:r>
            <a:endParaRPr lang="en-US" dirty="0"/>
          </a:p>
        </p:txBody>
      </p:sp>
      <p:sp>
        <p:nvSpPr>
          <p:cNvPr id="5" name="Date Placeholder 4"/>
          <p:cNvSpPr>
            <a:spLocks noGrp="1"/>
          </p:cNvSpPr>
          <p:nvPr>
            <p:ph type="dt" idx="11"/>
          </p:nvPr>
        </p:nvSpPr>
        <p:spPr/>
        <p:txBody>
          <a:bodyPr/>
          <a:lstStyle/>
          <a:p>
            <a:pPr>
              <a:defRPr/>
            </a:pPr>
            <a:r>
              <a:rPr lang="en-US" altLang="en-US"/>
              <a:t>11/2016</a:t>
            </a:r>
            <a:endParaRPr lang="en-US" altLang="en-US" dirty="0"/>
          </a:p>
        </p:txBody>
      </p:sp>
      <p:sp>
        <p:nvSpPr>
          <p:cNvPr id="6" name="Footer Placeholder 5"/>
          <p:cNvSpPr>
            <a:spLocks noGrp="1"/>
          </p:cNvSpPr>
          <p:nvPr>
            <p:ph type="ftr" sz="quarter" idx="12"/>
          </p:nvPr>
        </p:nvSpPr>
        <p:spPr/>
        <p:txBody>
          <a:bodyPr/>
          <a:lstStyle/>
          <a:p>
            <a:pPr>
              <a:defRPr/>
            </a:pPr>
            <a:r>
              <a:rPr lang="en-US"/>
              <a:t>© Copyright GED Testing Service LLC. All rights reserved</a:t>
            </a:r>
            <a:endParaRPr lang="en-US" dirty="0"/>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20</a:t>
            </a:fld>
            <a:endParaRPr lang="en-US" altLang="en-US" dirty="0"/>
          </a:p>
        </p:txBody>
      </p:sp>
    </p:spTree>
    <p:extLst>
      <p:ext uri="{BB962C8B-B14F-4D97-AF65-F5344CB8AC3E}">
        <p14:creationId xmlns:p14="http://schemas.microsoft.com/office/powerpoint/2010/main" val="42339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b="1" dirty="0">
                <a:ea typeface="ＭＳ Ｐゴシック" charset="0"/>
                <a:cs typeface="Arial" pitchFamily="34" charset="0"/>
              </a:rPr>
              <a:t>Key Points</a:t>
            </a:r>
          </a:p>
          <a:p>
            <a:pPr>
              <a:lnSpc>
                <a:spcPct val="90000"/>
              </a:lnSpc>
            </a:pPr>
            <a:endParaRPr lang="en-US" dirty="0">
              <a:ea typeface="ＭＳ Ｐゴシック" charset="0"/>
              <a:cs typeface="Arial" pitchFamily="34" charset="0"/>
            </a:endParaRPr>
          </a:p>
          <a:p>
            <a:pPr>
              <a:lnSpc>
                <a:spcPct val="90000"/>
              </a:lnSpc>
            </a:pPr>
            <a:r>
              <a:rPr lang="en-US" dirty="0">
                <a:ea typeface="ＭＳ Ｐゴシック" charset="0"/>
                <a:cs typeface="Arial" pitchFamily="34" charset="0"/>
              </a:rPr>
              <a:t>This slide provides a short overview of the content and context of the RLA Test.</a:t>
            </a:r>
            <a:r>
              <a:rPr lang="en-US" baseline="0" dirty="0">
                <a:ea typeface="ＭＳ Ｐゴシック" charset="0"/>
                <a:cs typeface="Arial" pitchFamily="34" charset="0"/>
              </a:rPr>
              <a:t>  </a:t>
            </a:r>
            <a:r>
              <a:rPr lang="en-US" dirty="0">
                <a:ea typeface="ＭＳ Ｐゴシック" charset="0"/>
                <a:cs typeface="Arial" pitchFamily="34" charset="0"/>
              </a:rPr>
              <a:t>Review the information on the slide. For additional information, access the </a:t>
            </a:r>
            <a:r>
              <a:rPr lang="en-US" i="1" dirty="0">
                <a:ea typeface="ＭＳ Ｐゴシック" charset="0"/>
                <a:cs typeface="Arial" pitchFamily="34" charset="0"/>
              </a:rPr>
              <a:t>Assessment Guide for Educators Reasoning through Language Arts </a:t>
            </a:r>
            <a:r>
              <a:rPr lang="en-US" dirty="0">
                <a:ea typeface="ＭＳ Ｐゴシック" charset="0"/>
                <a:cs typeface="Arial" pitchFamily="34" charset="0"/>
              </a:rPr>
              <a:t>section.</a:t>
            </a:r>
          </a:p>
          <a:p>
            <a:pPr>
              <a:lnSpc>
                <a:spcPct val="90000"/>
              </a:lnSpc>
            </a:pPr>
            <a:endParaRPr lang="en-US" dirty="0">
              <a:ea typeface="ＭＳ Ｐゴシック" charset="0"/>
              <a:cs typeface="Arial" pitchFamily="34" charset="0"/>
            </a:endParaRPr>
          </a:p>
          <a:p>
            <a:pPr>
              <a:lnSpc>
                <a:spcPct val="90000"/>
              </a:lnSpc>
            </a:pPr>
            <a:endParaRPr lang="en-US" dirty="0">
              <a:ea typeface="ＭＳ Ｐゴシック" charset="0"/>
              <a:cs typeface="Arial" pitchFamily="34" charset="0"/>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14082" indent="-313109" eaLnBrk="0" hangingPunct="0">
              <a:defRPr>
                <a:solidFill>
                  <a:schemeClr val="tx1"/>
                </a:solidFill>
                <a:latin typeface="Arial" charset="0"/>
                <a:ea typeface="ＭＳ Ｐゴシック" charset="0"/>
              </a:defRPr>
            </a:lvl2pPr>
            <a:lvl3pPr marL="1252435" indent="-250487" eaLnBrk="0" hangingPunct="0">
              <a:defRPr>
                <a:solidFill>
                  <a:schemeClr val="tx1"/>
                </a:solidFill>
                <a:latin typeface="Arial" charset="0"/>
                <a:ea typeface="ＭＳ Ｐゴシック" charset="0"/>
              </a:defRPr>
            </a:lvl3pPr>
            <a:lvl4pPr marL="1753409" indent="-250487" eaLnBrk="0" hangingPunct="0">
              <a:defRPr>
                <a:solidFill>
                  <a:schemeClr val="tx1"/>
                </a:solidFill>
                <a:latin typeface="Arial" charset="0"/>
                <a:ea typeface="ＭＳ Ｐゴシック" charset="0"/>
              </a:defRPr>
            </a:lvl4pPr>
            <a:lvl5pPr marL="2254383" indent="-250487" eaLnBrk="0" hangingPunct="0">
              <a:defRPr>
                <a:solidFill>
                  <a:schemeClr val="tx1"/>
                </a:solidFill>
                <a:latin typeface="Arial" charset="0"/>
                <a:ea typeface="ＭＳ Ｐゴシック" charset="0"/>
              </a:defRPr>
            </a:lvl5pPr>
            <a:lvl6pPr marL="2755357" indent="-250487" eaLnBrk="0" fontAlgn="base" hangingPunct="0">
              <a:spcBef>
                <a:spcPct val="0"/>
              </a:spcBef>
              <a:spcAft>
                <a:spcPct val="0"/>
              </a:spcAft>
              <a:defRPr>
                <a:solidFill>
                  <a:schemeClr val="tx1"/>
                </a:solidFill>
                <a:latin typeface="Arial" charset="0"/>
                <a:ea typeface="ＭＳ Ｐゴシック" charset="0"/>
              </a:defRPr>
            </a:lvl6pPr>
            <a:lvl7pPr marL="3256330" indent="-250487" eaLnBrk="0" fontAlgn="base" hangingPunct="0">
              <a:spcBef>
                <a:spcPct val="0"/>
              </a:spcBef>
              <a:spcAft>
                <a:spcPct val="0"/>
              </a:spcAft>
              <a:defRPr>
                <a:solidFill>
                  <a:schemeClr val="tx1"/>
                </a:solidFill>
                <a:latin typeface="Arial" charset="0"/>
                <a:ea typeface="ＭＳ Ｐゴシック" charset="0"/>
              </a:defRPr>
            </a:lvl7pPr>
            <a:lvl8pPr marL="3757305" indent="-250487" eaLnBrk="0" fontAlgn="base" hangingPunct="0">
              <a:spcBef>
                <a:spcPct val="0"/>
              </a:spcBef>
              <a:spcAft>
                <a:spcPct val="0"/>
              </a:spcAft>
              <a:defRPr>
                <a:solidFill>
                  <a:schemeClr val="tx1"/>
                </a:solidFill>
                <a:latin typeface="Arial" charset="0"/>
                <a:ea typeface="ＭＳ Ｐゴシック" charset="0"/>
              </a:defRPr>
            </a:lvl8pPr>
            <a:lvl9pPr marL="4258279" indent="-250487"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E5882D8-5054-9941-AFF8-173E803A62EA}" type="slidenum">
              <a:rPr lang="en-US"/>
              <a:pPr eaLnBrk="1" hangingPunct="1"/>
              <a:t>21</a:t>
            </a:fld>
            <a:endParaRPr lang="en-US" dirty="0"/>
          </a:p>
        </p:txBody>
      </p:sp>
      <p:sp>
        <p:nvSpPr>
          <p:cNvPr id="2" name="Header Placeholder 1"/>
          <p:cNvSpPr>
            <a:spLocks noGrp="1"/>
          </p:cNvSpPr>
          <p:nvPr>
            <p:ph type="hdr" sz="quarter"/>
          </p:nvPr>
        </p:nvSpPr>
        <p:spPr/>
        <p:txBody>
          <a:bodyPr/>
          <a:lstStyle/>
          <a:p>
            <a:pPr>
              <a:defRPr/>
            </a:pPr>
            <a:r>
              <a:rPr lang="en-US" dirty="0"/>
              <a:t>From Assessment Targets to PLDs to HIIs</a:t>
            </a:r>
          </a:p>
        </p:txBody>
      </p:sp>
      <p:sp>
        <p:nvSpPr>
          <p:cNvPr id="57350"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14082" indent="-313109" eaLnBrk="0" hangingPunct="0">
              <a:defRPr>
                <a:solidFill>
                  <a:schemeClr val="tx1"/>
                </a:solidFill>
                <a:latin typeface="Arial" charset="0"/>
                <a:ea typeface="ＭＳ Ｐゴシック" charset="0"/>
              </a:defRPr>
            </a:lvl2pPr>
            <a:lvl3pPr marL="1252435" indent="-250487" eaLnBrk="0" hangingPunct="0">
              <a:defRPr>
                <a:solidFill>
                  <a:schemeClr val="tx1"/>
                </a:solidFill>
                <a:latin typeface="Arial" charset="0"/>
                <a:ea typeface="ＭＳ Ｐゴシック" charset="0"/>
              </a:defRPr>
            </a:lvl3pPr>
            <a:lvl4pPr marL="1753409" indent="-250487" eaLnBrk="0" hangingPunct="0">
              <a:defRPr>
                <a:solidFill>
                  <a:schemeClr val="tx1"/>
                </a:solidFill>
                <a:latin typeface="Arial" charset="0"/>
                <a:ea typeface="ＭＳ Ｐゴシック" charset="0"/>
              </a:defRPr>
            </a:lvl4pPr>
            <a:lvl5pPr marL="2254383" indent="-250487" eaLnBrk="0" hangingPunct="0">
              <a:defRPr>
                <a:solidFill>
                  <a:schemeClr val="tx1"/>
                </a:solidFill>
                <a:latin typeface="Arial" charset="0"/>
                <a:ea typeface="ＭＳ Ｐゴシック" charset="0"/>
              </a:defRPr>
            </a:lvl5pPr>
            <a:lvl6pPr marL="2755357" indent="-250487" eaLnBrk="0" fontAlgn="base" hangingPunct="0">
              <a:spcBef>
                <a:spcPct val="0"/>
              </a:spcBef>
              <a:spcAft>
                <a:spcPct val="0"/>
              </a:spcAft>
              <a:defRPr>
                <a:solidFill>
                  <a:schemeClr val="tx1"/>
                </a:solidFill>
                <a:latin typeface="Arial" charset="0"/>
                <a:ea typeface="ＭＳ Ｐゴシック" charset="0"/>
              </a:defRPr>
            </a:lvl6pPr>
            <a:lvl7pPr marL="3256330" indent="-250487" eaLnBrk="0" fontAlgn="base" hangingPunct="0">
              <a:spcBef>
                <a:spcPct val="0"/>
              </a:spcBef>
              <a:spcAft>
                <a:spcPct val="0"/>
              </a:spcAft>
              <a:defRPr>
                <a:solidFill>
                  <a:schemeClr val="tx1"/>
                </a:solidFill>
                <a:latin typeface="Arial" charset="0"/>
                <a:ea typeface="ＭＳ Ｐゴシック" charset="0"/>
              </a:defRPr>
            </a:lvl7pPr>
            <a:lvl8pPr marL="3757305" indent="-250487" eaLnBrk="0" fontAlgn="base" hangingPunct="0">
              <a:spcBef>
                <a:spcPct val="0"/>
              </a:spcBef>
              <a:spcAft>
                <a:spcPct val="0"/>
              </a:spcAft>
              <a:defRPr>
                <a:solidFill>
                  <a:schemeClr val="tx1"/>
                </a:solidFill>
                <a:latin typeface="Arial" charset="0"/>
                <a:ea typeface="ＭＳ Ｐゴシック" charset="0"/>
              </a:defRPr>
            </a:lvl8pPr>
            <a:lvl9pPr marL="4258279" indent="-250487"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t>07/2016</a:t>
            </a:r>
          </a:p>
        </p:txBody>
      </p:sp>
      <p:sp>
        <p:nvSpPr>
          <p:cNvPr id="7" name="Footer Placeholder 2"/>
          <p:cNvSpPr>
            <a:spLocks noGrp="1"/>
          </p:cNvSpPr>
          <p:nvPr>
            <p:ph type="ftr" sz="quarter" idx="4"/>
          </p:nvPr>
        </p:nvSpPr>
        <p:spPr>
          <a:xfrm>
            <a:off x="0" y="13272044"/>
            <a:ext cx="2511701" cy="698654"/>
          </a:xfrm>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ＭＳ Ｐゴシック" charset="0"/>
              </a:defRPr>
            </a:lvl1pPr>
            <a:lvl2pPr marL="814082" indent="-313109" eaLnBrk="0" hangingPunct="0">
              <a:defRPr>
                <a:solidFill>
                  <a:schemeClr val="tx1"/>
                </a:solidFill>
                <a:latin typeface="Arial" charset="0"/>
                <a:ea typeface="ＭＳ Ｐゴシック" charset="0"/>
              </a:defRPr>
            </a:lvl2pPr>
            <a:lvl3pPr marL="1252435" indent="-250487" eaLnBrk="0" hangingPunct="0">
              <a:defRPr>
                <a:solidFill>
                  <a:schemeClr val="tx1"/>
                </a:solidFill>
                <a:latin typeface="Arial" charset="0"/>
                <a:ea typeface="ＭＳ Ｐゴシック" charset="0"/>
              </a:defRPr>
            </a:lvl3pPr>
            <a:lvl4pPr marL="1753409" indent="-250487" eaLnBrk="0" hangingPunct="0">
              <a:defRPr>
                <a:solidFill>
                  <a:schemeClr val="tx1"/>
                </a:solidFill>
                <a:latin typeface="Arial" charset="0"/>
                <a:ea typeface="ＭＳ Ｐゴシック" charset="0"/>
              </a:defRPr>
            </a:lvl4pPr>
            <a:lvl5pPr marL="2254383" indent="-250487" eaLnBrk="0" hangingPunct="0">
              <a:defRPr>
                <a:solidFill>
                  <a:schemeClr val="tx1"/>
                </a:solidFill>
                <a:latin typeface="Arial" charset="0"/>
                <a:ea typeface="ＭＳ Ｐゴシック" charset="0"/>
              </a:defRPr>
            </a:lvl5pPr>
            <a:lvl6pPr marL="2755357" indent="-250487" eaLnBrk="0" fontAlgn="base" hangingPunct="0">
              <a:spcBef>
                <a:spcPct val="0"/>
              </a:spcBef>
              <a:spcAft>
                <a:spcPct val="0"/>
              </a:spcAft>
              <a:defRPr>
                <a:solidFill>
                  <a:schemeClr val="tx1"/>
                </a:solidFill>
                <a:latin typeface="Arial" charset="0"/>
                <a:ea typeface="ＭＳ Ｐゴシック" charset="0"/>
              </a:defRPr>
            </a:lvl6pPr>
            <a:lvl7pPr marL="3256330" indent="-250487" eaLnBrk="0" fontAlgn="base" hangingPunct="0">
              <a:spcBef>
                <a:spcPct val="0"/>
              </a:spcBef>
              <a:spcAft>
                <a:spcPct val="0"/>
              </a:spcAft>
              <a:defRPr>
                <a:solidFill>
                  <a:schemeClr val="tx1"/>
                </a:solidFill>
                <a:latin typeface="Arial" charset="0"/>
                <a:ea typeface="ＭＳ Ｐゴシック" charset="0"/>
              </a:defRPr>
            </a:lvl7pPr>
            <a:lvl8pPr marL="3757305" indent="-250487" eaLnBrk="0" fontAlgn="base" hangingPunct="0">
              <a:spcBef>
                <a:spcPct val="0"/>
              </a:spcBef>
              <a:spcAft>
                <a:spcPct val="0"/>
              </a:spcAft>
              <a:defRPr>
                <a:solidFill>
                  <a:schemeClr val="tx1"/>
                </a:solidFill>
                <a:latin typeface="Arial" charset="0"/>
                <a:ea typeface="ＭＳ Ｐゴシック" charset="0"/>
              </a:defRPr>
            </a:lvl8pPr>
            <a:lvl9pPr marL="4258279" indent="-250487"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t>© Copyright 2013 GED Testing Service LLC. All rights reserved.</a:t>
            </a:r>
          </a:p>
        </p:txBody>
      </p:sp>
    </p:spTree>
    <p:extLst>
      <p:ext uri="{BB962C8B-B14F-4D97-AF65-F5344CB8AC3E}">
        <p14:creationId xmlns:p14="http://schemas.microsoft.com/office/powerpoint/2010/main" val="2769464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b="1" dirty="0">
                <a:ea typeface="ＭＳ Ｐゴシック" charset="0"/>
                <a:cs typeface="Arial" pitchFamily="34" charset="0"/>
              </a:rPr>
              <a:t>Key Points</a:t>
            </a:r>
          </a:p>
          <a:p>
            <a:pPr>
              <a:lnSpc>
                <a:spcPct val="90000"/>
              </a:lnSpc>
            </a:pPr>
            <a:endParaRPr lang="en-US" dirty="0">
              <a:ea typeface="ＭＳ Ｐゴシック" charset="0"/>
              <a:cs typeface="Arial" pitchFamily="34" charset="0"/>
            </a:endParaRPr>
          </a:p>
          <a:p>
            <a:pPr>
              <a:lnSpc>
                <a:spcPct val="90000"/>
              </a:lnSpc>
            </a:pPr>
            <a:r>
              <a:rPr lang="en-US" dirty="0">
                <a:ea typeface="ＭＳ Ｐゴシック" charset="0"/>
                <a:cs typeface="Arial" pitchFamily="34" charset="0"/>
              </a:rPr>
              <a:t>This slide provides a short overview of the content and context of the Mathematical Reasoning Test.</a:t>
            </a:r>
            <a:r>
              <a:rPr lang="en-US" baseline="0" dirty="0">
                <a:ea typeface="ＭＳ Ｐゴシック" charset="0"/>
                <a:cs typeface="Arial" pitchFamily="34" charset="0"/>
              </a:rPr>
              <a:t>  </a:t>
            </a:r>
            <a:r>
              <a:rPr lang="en-US" dirty="0">
                <a:ea typeface="ＭＳ Ｐゴシック" charset="0"/>
                <a:cs typeface="Arial" pitchFamily="34" charset="0"/>
              </a:rPr>
              <a:t>Review the information on the slide. For additional information, access the </a:t>
            </a:r>
            <a:r>
              <a:rPr lang="en-US" i="1" dirty="0">
                <a:ea typeface="ＭＳ Ｐゴシック" charset="0"/>
                <a:cs typeface="Arial" pitchFamily="34" charset="0"/>
              </a:rPr>
              <a:t>Assessment Guide for Educators Mathematical Reasoning </a:t>
            </a:r>
            <a:r>
              <a:rPr lang="en-US" dirty="0">
                <a:ea typeface="ＭＳ Ｐゴシック" charset="0"/>
                <a:cs typeface="Arial" pitchFamily="34" charset="0"/>
              </a:rPr>
              <a:t>section.</a:t>
            </a:r>
          </a:p>
          <a:p>
            <a:pPr>
              <a:lnSpc>
                <a:spcPct val="90000"/>
              </a:lnSpc>
            </a:pPr>
            <a:endParaRPr lang="en-US" dirty="0">
              <a:ea typeface="ＭＳ Ｐゴシック" charset="0"/>
              <a:cs typeface="Arial" pitchFamily="34" charset="0"/>
            </a:endParaRPr>
          </a:p>
          <a:p>
            <a:pPr>
              <a:lnSpc>
                <a:spcPct val="90000"/>
              </a:lnSpc>
            </a:pPr>
            <a:endParaRPr lang="en-US" dirty="0">
              <a:ea typeface="ＭＳ Ｐゴシック" charset="0"/>
              <a:cs typeface="Arial" pitchFamily="34" charset="0"/>
            </a:endParaRPr>
          </a:p>
          <a:p>
            <a:pPr>
              <a:lnSpc>
                <a:spcPct val="90000"/>
              </a:lnSpc>
            </a:pPr>
            <a:endParaRPr lang="en-US" dirty="0">
              <a:ea typeface="ＭＳ Ｐゴシック" charset="0"/>
              <a:cs typeface="Arial" pitchFamily="34" charset="0"/>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14082" indent="-313109" eaLnBrk="0" hangingPunct="0">
              <a:defRPr>
                <a:solidFill>
                  <a:schemeClr val="tx1"/>
                </a:solidFill>
                <a:latin typeface="Arial" charset="0"/>
                <a:ea typeface="ＭＳ Ｐゴシック" charset="0"/>
              </a:defRPr>
            </a:lvl2pPr>
            <a:lvl3pPr marL="1252435" indent="-250487" eaLnBrk="0" hangingPunct="0">
              <a:defRPr>
                <a:solidFill>
                  <a:schemeClr val="tx1"/>
                </a:solidFill>
                <a:latin typeface="Arial" charset="0"/>
                <a:ea typeface="ＭＳ Ｐゴシック" charset="0"/>
              </a:defRPr>
            </a:lvl3pPr>
            <a:lvl4pPr marL="1753409" indent="-250487" eaLnBrk="0" hangingPunct="0">
              <a:defRPr>
                <a:solidFill>
                  <a:schemeClr val="tx1"/>
                </a:solidFill>
                <a:latin typeface="Arial" charset="0"/>
                <a:ea typeface="ＭＳ Ｐゴシック" charset="0"/>
              </a:defRPr>
            </a:lvl4pPr>
            <a:lvl5pPr marL="2254383" indent="-250487" eaLnBrk="0" hangingPunct="0">
              <a:defRPr>
                <a:solidFill>
                  <a:schemeClr val="tx1"/>
                </a:solidFill>
                <a:latin typeface="Arial" charset="0"/>
                <a:ea typeface="ＭＳ Ｐゴシック" charset="0"/>
              </a:defRPr>
            </a:lvl5pPr>
            <a:lvl6pPr marL="2755357" indent="-250487" eaLnBrk="0" fontAlgn="base" hangingPunct="0">
              <a:spcBef>
                <a:spcPct val="0"/>
              </a:spcBef>
              <a:spcAft>
                <a:spcPct val="0"/>
              </a:spcAft>
              <a:defRPr>
                <a:solidFill>
                  <a:schemeClr val="tx1"/>
                </a:solidFill>
                <a:latin typeface="Arial" charset="0"/>
                <a:ea typeface="ＭＳ Ｐゴシック" charset="0"/>
              </a:defRPr>
            </a:lvl6pPr>
            <a:lvl7pPr marL="3256330" indent="-250487" eaLnBrk="0" fontAlgn="base" hangingPunct="0">
              <a:spcBef>
                <a:spcPct val="0"/>
              </a:spcBef>
              <a:spcAft>
                <a:spcPct val="0"/>
              </a:spcAft>
              <a:defRPr>
                <a:solidFill>
                  <a:schemeClr val="tx1"/>
                </a:solidFill>
                <a:latin typeface="Arial" charset="0"/>
                <a:ea typeface="ＭＳ Ｐゴシック" charset="0"/>
              </a:defRPr>
            </a:lvl7pPr>
            <a:lvl8pPr marL="3757305" indent="-250487" eaLnBrk="0" fontAlgn="base" hangingPunct="0">
              <a:spcBef>
                <a:spcPct val="0"/>
              </a:spcBef>
              <a:spcAft>
                <a:spcPct val="0"/>
              </a:spcAft>
              <a:defRPr>
                <a:solidFill>
                  <a:schemeClr val="tx1"/>
                </a:solidFill>
                <a:latin typeface="Arial" charset="0"/>
                <a:ea typeface="ＭＳ Ｐゴシック" charset="0"/>
              </a:defRPr>
            </a:lvl8pPr>
            <a:lvl9pPr marL="4258279" indent="-250487"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E5882D8-5054-9941-AFF8-173E803A62EA}" type="slidenum">
              <a:rPr lang="en-US"/>
              <a:pPr eaLnBrk="1" hangingPunct="1"/>
              <a:t>22</a:t>
            </a:fld>
            <a:endParaRPr lang="en-US" dirty="0"/>
          </a:p>
        </p:txBody>
      </p:sp>
      <p:sp>
        <p:nvSpPr>
          <p:cNvPr id="2" name="Header Placeholder 1"/>
          <p:cNvSpPr>
            <a:spLocks noGrp="1"/>
          </p:cNvSpPr>
          <p:nvPr>
            <p:ph type="hdr" sz="quarter"/>
          </p:nvPr>
        </p:nvSpPr>
        <p:spPr/>
        <p:txBody>
          <a:bodyPr/>
          <a:lstStyle/>
          <a:p>
            <a:pPr>
              <a:defRPr/>
            </a:pPr>
            <a:r>
              <a:rPr lang="en-US" dirty="0"/>
              <a:t>From Assessment Targets to PLDs to HIIs</a:t>
            </a:r>
          </a:p>
        </p:txBody>
      </p:sp>
      <p:sp>
        <p:nvSpPr>
          <p:cNvPr id="57350"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14082" indent="-313109" eaLnBrk="0" hangingPunct="0">
              <a:defRPr>
                <a:solidFill>
                  <a:schemeClr val="tx1"/>
                </a:solidFill>
                <a:latin typeface="Arial" charset="0"/>
                <a:ea typeface="ＭＳ Ｐゴシック" charset="0"/>
              </a:defRPr>
            </a:lvl2pPr>
            <a:lvl3pPr marL="1252435" indent="-250487" eaLnBrk="0" hangingPunct="0">
              <a:defRPr>
                <a:solidFill>
                  <a:schemeClr val="tx1"/>
                </a:solidFill>
                <a:latin typeface="Arial" charset="0"/>
                <a:ea typeface="ＭＳ Ｐゴシック" charset="0"/>
              </a:defRPr>
            </a:lvl3pPr>
            <a:lvl4pPr marL="1753409" indent="-250487" eaLnBrk="0" hangingPunct="0">
              <a:defRPr>
                <a:solidFill>
                  <a:schemeClr val="tx1"/>
                </a:solidFill>
                <a:latin typeface="Arial" charset="0"/>
                <a:ea typeface="ＭＳ Ｐゴシック" charset="0"/>
              </a:defRPr>
            </a:lvl4pPr>
            <a:lvl5pPr marL="2254383" indent="-250487" eaLnBrk="0" hangingPunct="0">
              <a:defRPr>
                <a:solidFill>
                  <a:schemeClr val="tx1"/>
                </a:solidFill>
                <a:latin typeface="Arial" charset="0"/>
                <a:ea typeface="ＭＳ Ｐゴシック" charset="0"/>
              </a:defRPr>
            </a:lvl5pPr>
            <a:lvl6pPr marL="2755357" indent="-250487" eaLnBrk="0" fontAlgn="base" hangingPunct="0">
              <a:spcBef>
                <a:spcPct val="0"/>
              </a:spcBef>
              <a:spcAft>
                <a:spcPct val="0"/>
              </a:spcAft>
              <a:defRPr>
                <a:solidFill>
                  <a:schemeClr val="tx1"/>
                </a:solidFill>
                <a:latin typeface="Arial" charset="0"/>
                <a:ea typeface="ＭＳ Ｐゴシック" charset="0"/>
              </a:defRPr>
            </a:lvl6pPr>
            <a:lvl7pPr marL="3256330" indent="-250487" eaLnBrk="0" fontAlgn="base" hangingPunct="0">
              <a:spcBef>
                <a:spcPct val="0"/>
              </a:spcBef>
              <a:spcAft>
                <a:spcPct val="0"/>
              </a:spcAft>
              <a:defRPr>
                <a:solidFill>
                  <a:schemeClr val="tx1"/>
                </a:solidFill>
                <a:latin typeface="Arial" charset="0"/>
                <a:ea typeface="ＭＳ Ｐゴシック" charset="0"/>
              </a:defRPr>
            </a:lvl7pPr>
            <a:lvl8pPr marL="3757305" indent="-250487" eaLnBrk="0" fontAlgn="base" hangingPunct="0">
              <a:spcBef>
                <a:spcPct val="0"/>
              </a:spcBef>
              <a:spcAft>
                <a:spcPct val="0"/>
              </a:spcAft>
              <a:defRPr>
                <a:solidFill>
                  <a:schemeClr val="tx1"/>
                </a:solidFill>
                <a:latin typeface="Arial" charset="0"/>
                <a:ea typeface="ＭＳ Ｐゴシック" charset="0"/>
              </a:defRPr>
            </a:lvl8pPr>
            <a:lvl9pPr marL="4258279" indent="-250487"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t>07/2016</a:t>
            </a:r>
          </a:p>
        </p:txBody>
      </p:sp>
      <p:sp>
        <p:nvSpPr>
          <p:cNvPr id="7" name="Footer Placeholder 2"/>
          <p:cNvSpPr>
            <a:spLocks noGrp="1"/>
          </p:cNvSpPr>
          <p:nvPr>
            <p:ph type="ftr" sz="quarter" idx="4"/>
          </p:nvPr>
        </p:nvSpPr>
        <p:spPr>
          <a:xfrm>
            <a:off x="0" y="13272044"/>
            <a:ext cx="2511701" cy="698654"/>
          </a:xfrm>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ＭＳ Ｐゴシック" charset="0"/>
              </a:defRPr>
            </a:lvl1pPr>
            <a:lvl2pPr marL="814082" indent="-313109" eaLnBrk="0" hangingPunct="0">
              <a:defRPr>
                <a:solidFill>
                  <a:schemeClr val="tx1"/>
                </a:solidFill>
                <a:latin typeface="Arial" charset="0"/>
                <a:ea typeface="ＭＳ Ｐゴシック" charset="0"/>
              </a:defRPr>
            </a:lvl2pPr>
            <a:lvl3pPr marL="1252435" indent="-250487" eaLnBrk="0" hangingPunct="0">
              <a:defRPr>
                <a:solidFill>
                  <a:schemeClr val="tx1"/>
                </a:solidFill>
                <a:latin typeface="Arial" charset="0"/>
                <a:ea typeface="ＭＳ Ｐゴシック" charset="0"/>
              </a:defRPr>
            </a:lvl3pPr>
            <a:lvl4pPr marL="1753409" indent="-250487" eaLnBrk="0" hangingPunct="0">
              <a:defRPr>
                <a:solidFill>
                  <a:schemeClr val="tx1"/>
                </a:solidFill>
                <a:latin typeface="Arial" charset="0"/>
                <a:ea typeface="ＭＳ Ｐゴシック" charset="0"/>
              </a:defRPr>
            </a:lvl4pPr>
            <a:lvl5pPr marL="2254383" indent="-250487" eaLnBrk="0" hangingPunct="0">
              <a:defRPr>
                <a:solidFill>
                  <a:schemeClr val="tx1"/>
                </a:solidFill>
                <a:latin typeface="Arial" charset="0"/>
                <a:ea typeface="ＭＳ Ｐゴシック" charset="0"/>
              </a:defRPr>
            </a:lvl5pPr>
            <a:lvl6pPr marL="2755357" indent="-250487" eaLnBrk="0" fontAlgn="base" hangingPunct="0">
              <a:spcBef>
                <a:spcPct val="0"/>
              </a:spcBef>
              <a:spcAft>
                <a:spcPct val="0"/>
              </a:spcAft>
              <a:defRPr>
                <a:solidFill>
                  <a:schemeClr val="tx1"/>
                </a:solidFill>
                <a:latin typeface="Arial" charset="0"/>
                <a:ea typeface="ＭＳ Ｐゴシック" charset="0"/>
              </a:defRPr>
            </a:lvl6pPr>
            <a:lvl7pPr marL="3256330" indent="-250487" eaLnBrk="0" fontAlgn="base" hangingPunct="0">
              <a:spcBef>
                <a:spcPct val="0"/>
              </a:spcBef>
              <a:spcAft>
                <a:spcPct val="0"/>
              </a:spcAft>
              <a:defRPr>
                <a:solidFill>
                  <a:schemeClr val="tx1"/>
                </a:solidFill>
                <a:latin typeface="Arial" charset="0"/>
                <a:ea typeface="ＭＳ Ｐゴシック" charset="0"/>
              </a:defRPr>
            </a:lvl7pPr>
            <a:lvl8pPr marL="3757305" indent="-250487" eaLnBrk="0" fontAlgn="base" hangingPunct="0">
              <a:spcBef>
                <a:spcPct val="0"/>
              </a:spcBef>
              <a:spcAft>
                <a:spcPct val="0"/>
              </a:spcAft>
              <a:defRPr>
                <a:solidFill>
                  <a:schemeClr val="tx1"/>
                </a:solidFill>
                <a:latin typeface="Arial" charset="0"/>
                <a:ea typeface="ＭＳ Ｐゴシック" charset="0"/>
              </a:defRPr>
            </a:lvl8pPr>
            <a:lvl9pPr marL="4258279" indent="-250487"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t>© Copyright 2013 GED Testing Service LLC. All rights reserved.</a:t>
            </a:r>
          </a:p>
        </p:txBody>
      </p:sp>
    </p:spTree>
    <p:extLst>
      <p:ext uri="{BB962C8B-B14F-4D97-AF65-F5344CB8AC3E}">
        <p14:creationId xmlns:p14="http://schemas.microsoft.com/office/powerpoint/2010/main" val="3843429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b="1" dirty="0">
                <a:ea typeface="ＭＳ Ｐゴシック" charset="0"/>
                <a:cs typeface="Arial" pitchFamily="34" charset="0"/>
              </a:rPr>
              <a:t>Key Points</a:t>
            </a:r>
          </a:p>
          <a:p>
            <a:pPr>
              <a:lnSpc>
                <a:spcPct val="90000"/>
              </a:lnSpc>
            </a:pPr>
            <a:endParaRPr lang="en-US" dirty="0">
              <a:ea typeface="ＭＳ Ｐゴシック" charset="0"/>
              <a:cs typeface="Arial" pitchFamily="34" charset="0"/>
            </a:endParaRPr>
          </a:p>
          <a:p>
            <a:pPr>
              <a:lnSpc>
                <a:spcPct val="90000"/>
              </a:lnSpc>
            </a:pPr>
            <a:r>
              <a:rPr lang="en-US" dirty="0">
                <a:ea typeface="ＭＳ Ｐゴシック" charset="0"/>
                <a:cs typeface="Arial" pitchFamily="34" charset="0"/>
              </a:rPr>
              <a:t>This slide provides a short overview of the content and context of the Social Studies Test.</a:t>
            </a:r>
            <a:r>
              <a:rPr lang="en-US" baseline="0" dirty="0">
                <a:ea typeface="ＭＳ Ｐゴシック" charset="0"/>
                <a:cs typeface="Arial" pitchFamily="34" charset="0"/>
              </a:rPr>
              <a:t>  </a:t>
            </a:r>
            <a:r>
              <a:rPr lang="en-US" dirty="0">
                <a:ea typeface="ＭＳ Ｐゴシック" charset="0"/>
                <a:cs typeface="Arial" pitchFamily="34" charset="0"/>
              </a:rPr>
              <a:t>Review the information on the slide. For additional information, access the </a:t>
            </a:r>
            <a:r>
              <a:rPr lang="en-US" i="1" dirty="0">
                <a:ea typeface="ＭＳ Ｐゴシック" charset="0"/>
                <a:cs typeface="Arial" pitchFamily="34" charset="0"/>
              </a:rPr>
              <a:t>Assessment Guide for Educators Social Studies </a:t>
            </a:r>
            <a:r>
              <a:rPr lang="en-US" dirty="0">
                <a:ea typeface="ＭＳ Ｐゴシック" charset="0"/>
                <a:cs typeface="Arial" pitchFamily="34" charset="0"/>
              </a:rPr>
              <a:t>section.</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14082" indent="-313109" eaLnBrk="0" hangingPunct="0">
              <a:defRPr>
                <a:solidFill>
                  <a:schemeClr val="tx1"/>
                </a:solidFill>
                <a:latin typeface="Arial" charset="0"/>
                <a:ea typeface="ＭＳ Ｐゴシック" charset="0"/>
              </a:defRPr>
            </a:lvl2pPr>
            <a:lvl3pPr marL="1252435" indent="-250487" eaLnBrk="0" hangingPunct="0">
              <a:defRPr>
                <a:solidFill>
                  <a:schemeClr val="tx1"/>
                </a:solidFill>
                <a:latin typeface="Arial" charset="0"/>
                <a:ea typeface="ＭＳ Ｐゴシック" charset="0"/>
              </a:defRPr>
            </a:lvl3pPr>
            <a:lvl4pPr marL="1753409" indent="-250487" eaLnBrk="0" hangingPunct="0">
              <a:defRPr>
                <a:solidFill>
                  <a:schemeClr val="tx1"/>
                </a:solidFill>
                <a:latin typeface="Arial" charset="0"/>
                <a:ea typeface="ＭＳ Ｐゴシック" charset="0"/>
              </a:defRPr>
            </a:lvl4pPr>
            <a:lvl5pPr marL="2254383" indent="-250487" eaLnBrk="0" hangingPunct="0">
              <a:defRPr>
                <a:solidFill>
                  <a:schemeClr val="tx1"/>
                </a:solidFill>
                <a:latin typeface="Arial" charset="0"/>
                <a:ea typeface="ＭＳ Ｐゴシック" charset="0"/>
              </a:defRPr>
            </a:lvl5pPr>
            <a:lvl6pPr marL="2755357" indent="-250487" eaLnBrk="0" fontAlgn="base" hangingPunct="0">
              <a:spcBef>
                <a:spcPct val="0"/>
              </a:spcBef>
              <a:spcAft>
                <a:spcPct val="0"/>
              </a:spcAft>
              <a:defRPr>
                <a:solidFill>
                  <a:schemeClr val="tx1"/>
                </a:solidFill>
                <a:latin typeface="Arial" charset="0"/>
                <a:ea typeface="ＭＳ Ｐゴシック" charset="0"/>
              </a:defRPr>
            </a:lvl6pPr>
            <a:lvl7pPr marL="3256330" indent="-250487" eaLnBrk="0" fontAlgn="base" hangingPunct="0">
              <a:spcBef>
                <a:spcPct val="0"/>
              </a:spcBef>
              <a:spcAft>
                <a:spcPct val="0"/>
              </a:spcAft>
              <a:defRPr>
                <a:solidFill>
                  <a:schemeClr val="tx1"/>
                </a:solidFill>
                <a:latin typeface="Arial" charset="0"/>
                <a:ea typeface="ＭＳ Ｐゴシック" charset="0"/>
              </a:defRPr>
            </a:lvl7pPr>
            <a:lvl8pPr marL="3757305" indent="-250487" eaLnBrk="0" fontAlgn="base" hangingPunct="0">
              <a:spcBef>
                <a:spcPct val="0"/>
              </a:spcBef>
              <a:spcAft>
                <a:spcPct val="0"/>
              </a:spcAft>
              <a:defRPr>
                <a:solidFill>
                  <a:schemeClr val="tx1"/>
                </a:solidFill>
                <a:latin typeface="Arial" charset="0"/>
                <a:ea typeface="ＭＳ Ｐゴシック" charset="0"/>
              </a:defRPr>
            </a:lvl8pPr>
            <a:lvl9pPr marL="4258279" indent="-250487"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E5882D8-5054-9941-AFF8-173E803A62EA}" type="slidenum">
              <a:rPr lang="en-US"/>
              <a:pPr eaLnBrk="1" hangingPunct="1"/>
              <a:t>23</a:t>
            </a:fld>
            <a:endParaRPr lang="en-US" dirty="0"/>
          </a:p>
        </p:txBody>
      </p:sp>
      <p:sp>
        <p:nvSpPr>
          <p:cNvPr id="2" name="Header Placeholder 1"/>
          <p:cNvSpPr>
            <a:spLocks noGrp="1"/>
          </p:cNvSpPr>
          <p:nvPr>
            <p:ph type="hdr" sz="quarter"/>
          </p:nvPr>
        </p:nvSpPr>
        <p:spPr/>
        <p:txBody>
          <a:bodyPr/>
          <a:lstStyle/>
          <a:p>
            <a:pPr>
              <a:defRPr/>
            </a:pPr>
            <a:r>
              <a:rPr lang="en-US" dirty="0"/>
              <a:t>From Assessment Targets to PLDs to HIIs</a:t>
            </a:r>
          </a:p>
        </p:txBody>
      </p:sp>
      <p:sp>
        <p:nvSpPr>
          <p:cNvPr id="57350"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14082" indent="-313109" eaLnBrk="0" hangingPunct="0">
              <a:defRPr>
                <a:solidFill>
                  <a:schemeClr val="tx1"/>
                </a:solidFill>
                <a:latin typeface="Arial" charset="0"/>
                <a:ea typeface="ＭＳ Ｐゴシック" charset="0"/>
              </a:defRPr>
            </a:lvl2pPr>
            <a:lvl3pPr marL="1252435" indent="-250487" eaLnBrk="0" hangingPunct="0">
              <a:defRPr>
                <a:solidFill>
                  <a:schemeClr val="tx1"/>
                </a:solidFill>
                <a:latin typeface="Arial" charset="0"/>
                <a:ea typeface="ＭＳ Ｐゴシック" charset="0"/>
              </a:defRPr>
            </a:lvl3pPr>
            <a:lvl4pPr marL="1753409" indent="-250487" eaLnBrk="0" hangingPunct="0">
              <a:defRPr>
                <a:solidFill>
                  <a:schemeClr val="tx1"/>
                </a:solidFill>
                <a:latin typeface="Arial" charset="0"/>
                <a:ea typeface="ＭＳ Ｐゴシック" charset="0"/>
              </a:defRPr>
            </a:lvl4pPr>
            <a:lvl5pPr marL="2254383" indent="-250487" eaLnBrk="0" hangingPunct="0">
              <a:defRPr>
                <a:solidFill>
                  <a:schemeClr val="tx1"/>
                </a:solidFill>
                <a:latin typeface="Arial" charset="0"/>
                <a:ea typeface="ＭＳ Ｐゴシック" charset="0"/>
              </a:defRPr>
            </a:lvl5pPr>
            <a:lvl6pPr marL="2755357" indent="-250487" eaLnBrk="0" fontAlgn="base" hangingPunct="0">
              <a:spcBef>
                <a:spcPct val="0"/>
              </a:spcBef>
              <a:spcAft>
                <a:spcPct val="0"/>
              </a:spcAft>
              <a:defRPr>
                <a:solidFill>
                  <a:schemeClr val="tx1"/>
                </a:solidFill>
                <a:latin typeface="Arial" charset="0"/>
                <a:ea typeface="ＭＳ Ｐゴシック" charset="0"/>
              </a:defRPr>
            </a:lvl6pPr>
            <a:lvl7pPr marL="3256330" indent="-250487" eaLnBrk="0" fontAlgn="base" hangingPunct="0">
              <a:spcBef>
                <a:spcPct val="0"/>
              </a:spcBef>
              <a:spcAft>
                <a:spcPct val="0"/>
              </a:spcAft>
              <a:defRPr>
                <a:solidFill>
                  <a:schemeClr val="tx1"/>
                </a:solidFill>
                <a:latin typeface="Arial" charset="0"/>
                <a:ea typeface="ＭＳ Ｐゴシック" charset="0"/>
              </a:defRPr>
            </a:lvl7pPr>
            <a:lvl8pPr marL="3757305" indent="-250487" eaLnBrk="0" fontAlgn="base" hangingPunct="0">
              <a:spcBef>
                <a:spcPct val="0"/>
              </a:spcBef>
              <a:spcAft>
                <a:spcPct val="0"/>
              </a:spcAft>
              <a:defRPr>
                <a:solidFill>
                  <a:schemeClr val="tx1"/>
                </a:solidFill>
                <a:latin typeface="Arial" charset="0"/>
                <a:ea typeface="ＭＳ Ｐゴシック" charset="0"/>
              </a:defRPr>
            </a:lvl8pPr>
            <a:lvl9pPr marL="4258279" indent="-250487"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t>07/2016</a:t>
            </a:r>
          </a:p>
        </p:txBody>
      </p:sp>
      <p:sp>
        <p:nvSpPr>
          <p:cNvPr id="7" name="Footer Placeholder 2"/>
          <p:cNvSpPr>
            <a:spLocks noGrp="1"/>
          </p:cNvSpPr>
          <p:nvPr>
            <p:ph type="ftr" sz="quarter" idx="4"/>
          </p:nvPr>
        </p:nvSpPr>
        <p:spPr>
          <a:xfrm>
            <a:off x="0" y="13272044"/>
            <a:ext cx="2511701" cy="698654"/>
          </a:xfrm>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ＭＳ Ｐゴシック" charset="0"/>
              </a:defRPr>
            </a:lvl1pPr>
            <a:lvl2pPr marL="814082" indent="-313109" eaLnBrk="0" hangingPunct="0">
              <a:defRPr>
                <a:solidFill>
                  <a:schemeClr val="tx1"/>
                </a:solidFill>
                <a:latin typeface="Arial" charset="0"/>
                <a:ea typeface="ＭＳ Ｐゴシック" charset="0"/>
              </a:defRPr>
            </a:lvl2pPr>
            <a:lvl3pPr marL="1252435" indent="-250487" eaLnBrk="0" hangingPunct="0">
              <a:defRPr>
                <a:solidFill>
                  <a:schemeClr val="tx1"/>
                </a:solidFill>
                <a:latin typeface="Arial" charset="0"/>
                <a:ea typeface="ＭＳ Ｐゴシック" charset="0"/>
              </a:defRPr>
            </a:lvl3pPr>
            <a:lvl4pPr marL="1753409" indent="-250487" eaLnBrk="0" hangingPunct="0">
              <a:defRPr>
                <a:solidFill>
                  <a:schemeClr val="tx1"/>
                </a:solidFill>
                <a:latin typeface="Arial" charset="0"/>
                <a:ea typeface="ＭＳ Ｐゴシック" charset="0"/>
              </a:defRPr>
            </a:lvl4pPr>
            <a:lvl5pPr marL="2254383" indent="-250487" eaLnBrk="0" hangingPunct="0">
              <a:defRPr>
                <a:solidFill>
                  <a:schemeClr val="tx1"/>
                </a:solidFill>
                <a:latin typeface="Arial" charset="0"/>
                <a:ea typeface="ＭＳ Ｐゴシック" charset="0"/>
              </a:defRPr>
            </a:lvl5pPr>
            <a:lvl6pPr marL="2755357" indent="-250487" eaLnBrk="0" fontAlgn="base" hangingPunct="0">
              <a:spcBef>
                <a:spcPct val="0"/>
              </a:spcBef>
              <a:spcAft>
                <a:spcPct val="0"/>
              </a:spcAft>
              <a:defRPr>
                <a:solidFill>
                  <a:schemeClr val="tx1"/>
                </a:solidFill>
                <a:latin typeface="Arial" charset="0"/>
                <a:ea typeface="ＭＳ Ｐゴシック" charset="0"/>
              </a:defRPr>
            </a:lvl6pPr>
            <a:lvl7pPr marL="3256330" indent="-250487" eaLnBrk="0" fontAlgn="base" hangingPunct="0">
              <a:spcBef>
                <a:spcPct val="0"/>
              </a:spcBef>
              <a:spcAft>
                <a:spcPct val="0"/>
              </a:spcAft>
              <a:defRPr>
                <a:solidFill>
                  <a:schemeClr val="tx1"/>
                </a:solidFill>
                <a:latin typeface="Arial" charset="0"/>
                <a:ea typeface="ＭＳ Ｐゴシック" charset="0"/>
              </a:defRPr>
            </a:lvl7pPr>
            <a:lvl8pPr marL="3757305" indent="-250487" eaLnBrk="0" fontAlgn="base" hangingPunct="0">
              <a:spcBef>
                <a:spcPct val="0"/>
              </a:spcBef>
              <a:spcAft>
                <a:spcPct val="0"/>
              </a:spcAft>
              <a:defRPr>
                <a:solidFill>
                  <a:schemeClr val="tx1"/>
                </a:solidFill>
                <a:latin typeface="Arial" charset="0"/>
                <a:ea typeface="ＭＳ Ｐゴシック" charset="0"/>
              </a:defRPr>
            </a:lvl8pPr>
            <a:lvl9pPr marL="4258279" indent="-250487"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t>© Copyright 2013 GED Testing Service LLC. All rights reserved.</a:t>
            </a:r>
          </a:p>
        </p:txBody>
      </p:sp>
    </p:spTree>
    <p:extLst>
      <p:ext uri="{BB962C8B-B14F-4D97-AF65-F5344CB8AC3E}">
        <p14:creationId xmlns:p14="http://schemas.microsoft.com/office/powerpoint/2010/main" val="3588912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Key Notes</a:t>
            </a:r>
          </a:p>
          <a:p>
            <a:endParaRPr lang="en-US" b="1" dirty="0"/>
          </a:p>
          <a:p>
            <a:r>
              <a:rPr lang="en-US" dirty="0"/>
              <a:t>Review the objectives of the session.</a:t>
            </a:r>
          </a:p>
          <a:p>
            <a:endParaRPr lang="en-US" dirty="0"/>
          </a:p>
          <a:p>
            <a:endParaRPr lang="en-US" dirty="0"/>
          </a:p>
          <a:p>
            <a:endParaRPr lang="en-US" dirty="0"/>
          </a:p>
        </p:txBody>
      </p:sp>
      <p:sp>
        <p:nvSpPr>
          <p:cNvPr id="7" name="Header Placeholder 3"/>
          <p:cNvSpPr>
            <a:spLocks noGrp="1"/>
          </p:cNvSpPr>
          <p:nvPr>
            <p:ph type="hdr" sz="quarter"/>
          </p:nvPr>
        </p:nvSpPr>
        <p:spPr>
          <a:xfrm>
            <a:off x="-1" y="8"/>
            <a:ext cx="1530062" cy="1242476"/>
          </a:xfrm>
        </p:spPr>
        <p:txBody>
          <a:bodyPr/>
          <a:lstStyle/>
          <a:p>
            <a:r>
              <a:rPr lang="en-US"/>
              <a:t>Introduction to Higher-Order Algebra for Level 1 and Level 2 Students</a:t>
            </a:r>
            <a:endParaRPr lang="en-US" dirty="0"/>
          </a:p>
        </p:txBody>
      </p:sp>
      <p:sp>
        <p:nvSpPr>
          <p:cNvPr id="8" name="Footer Placeholder 5"/>
          <p:cNvSpPr>
            <a:spLocks noGrp="1"/>
          </p:cNvSpPr>
          <p:nvPr>
            <p:ph type="ftr" sz="quarter" idx="4"/>
          </p:nvPr>
        </p:nvSpPr>
        <p:spPr>
          <a:xfrm>
            <a:off x="2" y="23594367"/>
            <a:ext cx="1340337" cy="1242476"/>
          </a:xfrm>
        </p:spPr>
        <p:txBody>
          <a:bodyPr/>
          <a:lstStyle/>
          <a:p>
            <a:pPr>
              <a:defRPr/>
            </a:pPr>
            <a:r>
              <a:rPr lang="en-US"/>
              <a:t>© Copyright GED Testing Service LLC. All rights reserved.</a:t>
            </a:r>
            <a:endParaRPr lang="en-US" dirty="0"/>
          </a:p>
        </p:txBody>
      </p:sp>
      <p:sp>
        <p:nvSpPr>
          <p:cNvPr id="9" name="Rectangle 3"/>
          <p:cNvSpPr>
            <a:spLocks noGrp="1" noChangeArrowheads="1"/>
          </p:cNvSpPr>
          <p:nvPr>
            <p:ph type="dt" sz="quarter" idx="1"/>
          </p:nvPr>
        </p:nvSpPr>
        <p:spPr bwMode="auto">
          <a:xfrm>
            <a:off x="1751736" y="8"/>
            <a:ext cx="1340337" cy="12424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ea typeface="MS PGothic" pitchFamily="34" charset="-128"/>
              </a:defRPr>
            </a:lvl1pPr>
            <a:lvl2pPr marL="826963" indent="-318063" eaLnBrk="0" hangingPunct="0">
              <a:spcBef>
                <a:spcPct val="30000"/>
              </a:spcBef>
              <a:defRPr sz="1300">
                <a:solidFill>
                  <a:schemeClr val="tx1"/>
                </a:solidFill>
                <a:latin typeface="Calibri" pitchFamily="34" charset="0"/>
                <a:ea typeface="MS PGothic" pitchFamily="34" charset="-128"/>
              </a:defRPr>
            </a:lvl2pPr>
            <a:lvl3pPr marL="1272250" indent="-254450" eaLnBrk="0" hangingPunct="0">
              <a:spcBef>
                <a:spcPct val="30000"/>
              </a:spcBef>
              <a:defRPr sz="1300">
                <a:solidFill>
                  <a:schemeClr val="tx1"/>
                </a:solidFill>
                <a:latin typeface="Calibri" pitchFamily="34" charset="0"/>
                <a:ea typeface="MS PGothic" pitchFamily="34" charset="-128"/>
              </a:defRPr>
            </a:lvl3pPr>
            <a:lvl4pPr marL="1781149" indent="-254450" eaLnBrk="0" hangingPunct="0">
              <a:spcBef>
                <a:spcPct val="30000"/>
              </a:spcBef>
              <a:defRPr sz="1300">
                <a:solidFill>
                  <a:schemeClr val="tx1"/>
                </a:solidFill>
                <a:latin typeface="Calibri" pitchFamily="34" charset="0"/>
                <a:ea typeface="MS PGothic" pitchFamily="34" charset="-128"/>
              </a:defRPr>
            </a:lvl4pPr>
            <a:lvl5pPr marL="2290050" indent="-254450" eaLnBrk="0" hangingPunct="0">
              <a:spcBef>
                <a:spcPct val="30000"/>
              </a:spcBef>
              <a:defRPr sz="1300">
                <a:solidFill>
                  <a:schemeClr val="tx1"/>
                </a:solidFill>
                <a:latin typeface="Calibri" pitchFamily="34" charset="0"/>
                <a:ea typeface="MS PGothic" pitchFamily="34" charset="-128"/>
              </a:defRPr>
            </a:lvl5pPr>
            <a:lvl6pPr marL="2798950" indent="-254450" defTabSz="50890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307850" indent="-254450" defTabSz="50890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816750" indent="-254450" defTabSz="50890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325649" indent="-254450" defTabSz="50890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eaLnBrk="1" hangingPunct="1">
              <a:spcBef>
                <a:spcPct val="0"/>
              </a:spcBef>
            </a:pPr>
            <a:r>
              <a:rPr lang="en-US" altLang="en-US"/>
              <a:t>7/2018</a:t>
            </a:r>
            <a:endParaRPr lang="en-US" altLang="en-US" dirty="0"/>
          </a:p>
        </p:txBody>
      </p:sp>
      <p:sp>
        <p:nvSpPr>
          <p:cNvPr id="10" name="Slide Number Placeholder 4"/>
          <p:cNvSpPr>
            <a:spLocks noGrp="1"/>
          </p:cNvSpPr>
          <p:nvPr>
            <p:ph type="sldNum" sz="quarter" idx="5"/>
          </p:nvPr>
        </p:nvSpPr>
        <p:spPr>
          <a:xfrm>
            <a:off x="1751736" y="23594367"/>
            <a:ext cx="1340337" cy="1242476"/>
          </a:xfrm>
        </p:spPr>
        <p:txBody>
          <a:bodyPr/>
          <a:lstStyle/>
          <a:p>
            <a:fld id="{5DA38EC4-A1FB-4F00-B9EF-395B7D2C2274}" type="slidenum">
              <a:rPr lang="en-US" smtClean="0"/>
              <a:t>4</a:t>
            </a:fld>
            <a:endParaRPr lang="en-US" dirty="0"/>
          </a:p>
        </p:txBody>
      </p:sp>
    </p:spTree>
    <p:extLst>
      <p:ext uri="{BB962C8B-B14F-4D97-AF65-F5344CB8AC3E}">
        <p14:creationId xmlns:p14="http://schemas.microsoft.com/office/powerpoint/2010/main" val="1285982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b="1" dirty="0">
                <a:ea typeface="ＭＳ Ｐゴシック" charset="0"/>
                <a:cs typeface="Arial" pitchFamily="34" charset="0"/>
              </a:rPr>
              <a:t>Key Points</a:t>
            </a:r>
          </a:p>
          <a:p>
            <a:pPr>
              <a:lnSpc>
                <a:spcPct val="90000"/>
              </a:lnSpc>
            </a:pPr>
            <a:endParaRPr lang="en-US" dirty="0">
              <a:ea typeface="ＭＳ Ｐゴシック" charset="0"/>
              <a:cs typeface="Arial" pitchFamily="34" charset="0"/>
            </a:endParaRPr>
          </a:p>
          <a:p>
            <a:pPr>
              <a:lnSpc>
                <a:spcPct val="90000"/>
              </a:lnSpc>
            </a:pPr>
            <a:r>
              <a:rPr lang="en-US" dirty="0">
                <a:ea typeface="ＭＳ Ｐゴシック" charset="0"/>
                <a:cs typeface="Arial" pitchFamily="34" charset="0"/>
              </a:rPr>
              <a:t>This slide provides a short overview of the content and context of the Science</a:t>
            </a:r>
            <a:r>
              <a:rPr lang="en-US" baseline="0" dirty="0">
                <a:ea typeface="ＭＳ Ｐゴシック" charset="0"/>
                <a:cs typeface="Arial" pitchFamily="34" charset="0"/>
              </a:rPr>
              <a:t> </a:t>
            </a:r>
            <a:r>
              <a:rPr lang="en-US" dirty="0">
                <a:ea typeface="ＭＳ Ｐゴシック" charset="0"/>
                <a:cs typeface="Arial" pitchFamily="34" charset="0"/>
              </a:rPr>
              <a:t>Test.</a:t>
            </a:r>
            <a:r>
              <a:rPr lang="en-US" baseline="0" dirty="0">
                <a:ea typeface="ＭＳ Ｐゴシック" charset="0"/>
                <a:cs typeface="Arial" pitchFamily="34" charset="0"/>
              </a:rPr>
              <a:t>  </a:t>
            </a:r>
            <a:r>
              <a:rPr lang="en-US" dirty="0">
                <a:ea typeface="ＭＳ Ｐゴシック" charset="0"/>
                <a:cs typeface="Arial" pitchFamily="34" charset="0"/>
              </a:rPr>
              <a:t>Review the information on the slide. For additional information, access the </a:t>
            </a:r>
            <a:r>
              <a:rPr lang="en-US" i="1" dirty="0">
                <a:ea typeface="ＭＳ Ｐゴシック" charset="0"/>
                <a:cs typeface="Arial" pitchFamily="34" charset="0"/>
              </a:rPr>
              <a:t>Assessment Guide for Educators Science </a:t>
            </a:r>
            <a:r>
              <a:rPr lang="en-US" dirty="0">
                <a:ea typeface="ＭＳ Ｐゴシック" charset="0"/>
                <a:cs typeface="Arial" pitchFamily="34" charset="0"/>
              </a:rPr>
              <a:t>section.</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14082" indent="-313109" eaLnBrk="0" hangingPunct="0">
              <a:defRPr>
                <a:solidFill>
                  <a:schemeClr val="tx1"/>
                </a:solidFill>
                <a:latin typeface="Arial" charset="0"/>
                <a:ea typeface="ＭＳ Ｐゴシック" charset="0"/>
              </a:defRPr>
            </a:lvl2pPr>
            <a:lvl3pPr marL="1252435" indent="-250487" eaLnBrk="0" hangingPunct="0">
              <a:defRPr>
                <a:solidFill>
                  <a:schemeClr val="tx1"/>
                </a:solidFill>
                <a:latin typeface="Arial" charset="0"/>
                <a:ea typeface="ＭＳ Ｐゴシック" charset="0"/>
              </a:defRPr>
            </a:lvl3pPr>
            <a:lvl4pPr marL="1753409" indent="-250487" eaLnBrk="0" hangingPunct="0">
              <a:defRPr>
                <a:solidFill>
                  <a:schemeClr val="tx1"/>
                </a:solidFill>
                <a:latin typeface="Arial" charset="0"/>
                <a:ea typeface="ＭＳ Ｐゴシック" charset="0"/>
              </a:defRPr>
            </a:lvl4pPr>
            <a:lvl5pPr marL="2254383" indent="-250487" eaLnBrk="0" hangingPunct="0">
              <a:defRPr>
                <a:solidFill>
                  <a:schemeClr val="tx1"/>
                </a:solidFill>
                <a:latin typeface="Arial" charset="0"/>
                <a:ea typeface="ＭＳ Ｐゴシック" charset="0"/>
              </a:defRPr>
            </a:lvl5pPr>
            <a:lvl6pPr marL="2755357" indent="-250487" eaLnBrk="0" fontAlgn="base" hangingPunct="0">
              <a:spcBef>
                <a:spcPct val="0"/>
              </a:spcBef>
              <a:spcAft>
                <a:spcPct val="0"/>
              </a:spcAft>
              <a:defRPr>
                <a:solidFill>
                  <a:schemeClr val="tx1"/>
                </a:solidFill>
                <a:latin typeface="Arial" charset="0"/>
                <a:ea typeface="ＭＳ Ｐゴシック" charset="0"/>
              </a:defRPr>
            </a:lvl6pPr>
            <a:lvl7pPr marL="3256330" indent="-250487" eaLnBrk="0" fontAlgn="base" hangingPunct="0">
              <a:spcBef>
                <a:spcPct val="0"/>
              </a:spcBef>
              <a:spcAft>
                <a:spcPct val="0"/>
              </a:spcAft>
              <a:defRPr>
                <a:solidFill>
                  <a:schemeClr val="tx1"/>
                </a:solidFill>
                <a:latin typeface="Arial" charset="0"/>
                <a:ea typeface="ＭＳ Ｐゴシック" charset="0"/>
              </a:defRPr>
            </a:lvl7pPr>
            <a:lvl8pPr marL="3757305" indent="-250487" eaLnBrk="0" fontAlgn="base" hangingPunct="0">
              <a:spcBef>
                <a:spcPct val="0"/>
              </a:spcBef>
              <a:spcAft>
                <a:spcPct val="0"/>
              </a:spcAft>
              <a:defRPr>
                <a:solidFill>
                  <a:schemeClr val="tx1"/>
                </a:solidFill>
                <a:latin typeface="Arial" charset="0"/>
                <a:ea typeface="ＭＳ Ｐゴシック" charset="0"/>
              </a:defRPr>
            </a:lvl8pPr>
            <a:lvl9pPr marL="4258279" indent="-250487"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E5882D8-5054-9941-AFF8-173E803A62EA}" type="slidenum">
              <a:rPr lang="en-US"/>
              <a:pPr eaLnBrk="1" hangingPunct="1"/>
              <a:t>24</a:t>
            </a:fld>
            <a:endParaRPr lang="en-US" dirty="0"/>
          </a:p>
        </p:txBody>
      </p:sp>
      <p:sp>
        <p:nvSpPr>
          <p:cNvPr id="2" name="Header Placeholder 1"/>
          <p:cNvSpPr>
            <a:spLocks noGrp="1"/>
          </p:cNvSpPr>
          <p:nvPr>
            <p:ph type="hdr" sz="quarter"/>
          </p:nvPr>
        </p:nvSpPr>
        <p:spPr/>
        <p:txBody>
          <a:bodyPr/>
          <a:lstStyle/>
          <a:p>
            <a:pPr>
              <a:defRPr/>
            </a:pPr>
            <a:r>
              <a:rPr lang="en-US" dirty="0"/>
              <a:t>From Assessment Targets to PLDs to HIIs</a:t>
            </a:r>
          </a:p>
        </p:txBody>
      </p:sp>
      <p:sp>
        <p:nvSpPr>
          <p:cNvPr id="57350"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14082" indent="-313109" eaLnBrk="0" hangingPunct="0">
              <a:defRPr>
                <a:solidFill>
                  <a:schemeClr val="tx1"/>
                </a:solidFill>
                <a:latin typeface="Arial" charset="0"/>
                <a:ea typeface="ＭＳ Ｐゴシック" charset="0"/>
              </a:defRPr>
            </a:lvl2pPr>
            <a:lvl3pPr marL="1252435" indent="-250487" eaLnBrk="0" hangingPunct="0">
              <a:defRPr>
                <a:solidFill>
                  <a:schemeClr val="tx1"/>
                </a:solidFill>
                <a:latin typeface="Arial" charset="0"/>
                <a:ea typeface="ＭＳ Ｐゴシック" charset="0"/>
              </a:defRPr>
            </a:lvl3pPr>
            <a:lvl4pPr marL="1753409" indent="-250487" eaLnBrk="0" hangingPunct="0">
              <a:defRPr>
                <a:solidFill>
                  <a:schemeClr val="tx1"/>
                </a:solidFill>
                <a:latin typeface="Arial" charset="0"/>
                <a:ea typeface="ＭＳ Ｐゴシック" charset="0"/>
              </a:defRPr>
            </a:lvl4pPr>
            <a:lvl5pPr marL="2254383" indent="-250487" eaLnBrk="0" hangingPunct="0">
              <a:defRPr>
                <a:solidFill>
                  <a:schemeClr val="tx1"/>
                </a:solidFill>
                <a:latin typeface="Arial" charset="0"/>
                <a:ea typeface="ＭＳ Ｐゴシック" charset="0"/>
              </a:defRPr>
            </a:lvl5pPr>
            <a:lvl6pPr marL="2755357" indent="-250487" eaLnBrk="0" fontAlgn="base" hangingPunct="0">
              <a:spcBef>
                <a:spcPct val="0"/>
              </a:spcBef>
              <a:spcAft>
                <a:spcPct val="0"/>
              </a:spcAft>
              <a:defRPr>
                <a:solidFill>
                  <a:schemeClr val="tx1"/>
                </a:solidFill>
                <a:latin typeface="Arial" charset="0"/>
                <a:ea typeface="ＭＳ Ｐゴシック" charset="0"/>
              </a:defRPr>
            </a:lvl6pPr>
            <a:lvl7pPr marL="3256330" indent="-250487" eaLnBrk="0" fontAlgn="base" hangingPunct="0">
              <a:spcBef>
                <a:spcPct val="0"/>
              </a:spcBef>
              <a:spcAft>
                <a:spcPct val="0"/>
              </a:spcAft>
              <a:defRPr>
                <a:solidFill>
                  <a:schemeClr val="tx1"/>
                </a:solidFill>
                <a:latin typeface="Arial" charset="0"/>
                <a:ea typeface="ＭＳ Ｐゴシック" charset="0"/>
              </a:defRPr>
            </a:lvl7pPr>
            <a:lvl8pPr marL="3757305" indent="-250487" eaLnBrk="0" fontAlgn="base" hangingPunct="0">
              <a:spcBef>
                <a:spcPct val="0"/>
              </a:spcBef>
              <a:spcAft>
                <a:spcPct val="0"/>
              </a:spcAft>
              <a:defRPr>
                <a:solidFill>
                  <a:schemeClr val="tx1"/>
                </a:solidFill>
                <a:latin typeface="Arial" charset="0"/>
                <a:ea typeface="ＭＳ Ｐゴシック" charset="0"/>
              </a:defRPr>
            </a:lvl8pPr>
            <a:lvl9pPr marL="4258279" indent="-250487"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t>07/2016</a:t>
            </a:r>
          </a:p>
        </p:txBody>
      </p:sp>
      <p:sp>
        <p:nvSpPr>
          <p:cNvPr id="7" name="Footer Placeholder 2"/>
          <p:cNvSpPr>
            <a:spLocks noGrp="1"/>
          </p:cNvSpPr>
          <p:nvPr>
            <p:ph type="ftr" sz="quarter" idx="4"/>
          </p:nvPr>
        </p:nvSpPr>
        <p:spPr>
          <a:xfrm>
            <a:off x="0" y="13272044"/>
            <a:ext cx="2511701" cy="698654"/>
          </a:xfrm>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ＭＳ Ｐゴシック" charset="0"/>
              </a:defRPr>
            </a:lvl1pPr>
            <a:lvl2pPr marL="814082" indent="-313109" eaLnBrk="0" hangingPunct="0">
              <a:defRPr>
                <a:solidFill>
                  <a:schemeClr val="tx1"/>
                </a:solidFill>
                <a:latin typeface="Arial" charset="0"/>
                <a:ea typeface="ＭＳ Ｐゴシック" charset="0"/>
              </a:defRPr>
            </a:lvl2pPr>
            <a:lvl3pPr marL="1252435" indent="-250487" eaLnBrk="0" hangingPunct="0">
              <a:defRPr>
                <a:solidFill>
                  <a:schemeClr val="tx1"/>
                </a:solidFill>
                <a:latin typeface="Arial" charset="0"/>
                <a:ea typeface="ＭＳ Ｐゴシック" charset="0"/>
              </a:defRPr>
            </a:lvl3pPr>
            <a:lvl4pPr marL="1753409" indent="-250487" eaLnBrk="0" hangingPunct="0">
              <a:defRPr>
                <a:solidFill>
                  <a:schemeClr val="tx1"/>
                </a:solidFill>
                <a:latin typeface="Arial" charset="0"/>
                <a:ea typeface="ＭＳ Ｐゴシック" charset="0"/>
              </a:defRPr>
            </a:lvl4pPr>
            <a:lvl5pPr marL="2254383" indent="-250487" eaLnBrk="0" hangingPunct="0">
              <a:defRPr>
                <a:solidFill>
                  <a:schemeClr val="tx1"/>
                </a:solidFill>
                <a:latin typeface="Arial" charset="0"/>
                <a:ea typeface="ＭＳ Ｐゴシック" charset="0"/>
              </a:defRPr>
            </a:lvl5pPr>
            <a:lvl6pPr marL="2755357" indent="-250487" eaLnBrk="0" fontAlgn="base" hangingPunct="0">
              <a:spcBef>
                <a:spcPct val="0"/>
              </a:spcBef>
              <a:spcAft>
                <a:spcPct val="0"/>
              </a:spcAft>
              <a:defRPr>
                <a:solidFill>
                  <a:schemeClr val="tx1"/>
                </a:solidFill>
                <a:latin typeface="Arial" charset="0"/>
                <a:ea typeface="ＭＳ Ｐゴシック" charset="0"/>
              </a:defRPr>
            </a:lvl6pPr>
            <a:lvl7pPr marL="3256330" indent="-250487" eaLnBrk="0" fontAlgn="base" hangingPunct="0">
              <a:spcBef>
                <a:spcPct val="0"/>
              </a:spcBef>
              <a:spcAft>
                <a:spcPct val="0"/>
              </a:spcAft>
              <a:defRPr>
                <a:solidFill>
                  <a:schemeClr val="tx1"/>
                </a:solidFill>
                <a:latin typeface="Arial" charset="0"/>
                <a:ea typeface="ＭＳ Ｐゴシック" charset="0"/>
              </a:defRPr>
            </a:lvl7pPr>
            <a:lvl8pPr marL="3757305" indent="-250487" eaLnBrk="0" fontAlgn="base" hangingPunct="0">
              <a:spcBef>
                <a:spcPct val="0"/>
              </a:spcBef>
              <a:spcAft>
                <a:spcPct val="0"/>
              </a:spcAft>
              <a:defRPr>
                <a:solidFill>
                  <a:schemeClr val="tx1"/>
                </a:solidFill>
                <a:latin typeface="Arial" charset="0"/>
                <a:ea typeface="ＭＳ Ｐゴシック" charset="0"/>
              </a:defRPr>
            </a:lvl8pPr>
            <a:lvl9pPr marL="4258279" indent="-250487"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t>© Copyright 2013 GED Testing Service LLC. All rights reserved.</a:t>
            </a:r>
          </a:p>
        </p:txBody>
      </p:sp>
    </p:spTree>
    <p:extLst>
      <p:ext uri="{BB962C8B-B14F-4D97-AF65-F5344CB8AC3E}">
        <p14:creationId xmlns:p14="http://schemas.microsoft.com/office/powerpoint/2010/main" val="2008884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b="1" dirty="0"/>
          </a:p>
          <a:p>
            <a:r>
              <a:rPr lang="en-US" dirty="0"/>
              <a:t>Targets – Indicators – Application.</a:t>
            </a:r>
          </a:p>
          <a:p>
            <a:endParaRPr lang="en-US" dirty="0"/>
          </a:p>
          <a:p>
            <a:r>
              <a:rPr lang="en-US" dirty="0"/>
              <a:t>If you remember from the initial resource guide for the GED</a:t>
            </a:r>
            <a:r>
              <a:rPr lang="en-US" altLang="en-US" baseline="30000" dirty="0"/>
              <a:t>®</a:t>
            </a:r>
            <a:r>
              <a:rPr lang="en-US" dirty="0"/>
              <a:t> test, there are Assessment Targets which describe the general concepts that are assessed on the test. From there, we move to Indicators – much more fine-grained description of individual skills included within the assessment target.</a:t>
            </a:r>
          </a:p>
          <a:p>
            <a:endParaRPr lang="en-US" dirty="0"/>
          </a:p>
          <a:p>
            <a:r>
              <a:rPr lang="en-US" dirty="0"/>
              <a:t>However, the last piece may provide the greatest value to teachers – application or descriptions of what to look for in students’ work. It is that last piece that provides us with information that we can use to ensure we are providing students with the skills they need.</a:t>
            </a:r>
          </a:p>
          <a:p>
            <a:endParaRPr lang="en-US" dirty="0"/>
          </a:p>
        </p:txBody>
      </p:sp>
      <p:sp>
        <p:nvSpPr>
          <p:cNvPr id="4" name="Slide Number Placeholder 3"/>
          <p:cNvSpPr>
            <a:spLocks noGrp="1"/>
          </p:cNvSpPr>
          <p:nvPr>
            <p:ph type="sldNum" sz="quarter" idx="10"/>
          </p:nvPr>
        </p:nvSpPr>
        <p:spPr/>
        <p:txBody>
          <a:bodyPr/>
          <a:lstStyle/>
          <a:p>
            <a:pPr>
              <a:defRPr/>
            </a:pPr>
            <a:fld id="{C021BA69-382D-4416-BE3D-C6A30DBB3278}" type="slidenum">
              <a:rPr lang="en-US" altLang="en-US" smtClean="0"/>
              <a:pPr>
                <a:defRPr/>
              </a:pPr>
              <a:t>26</a:t>
            </a:fld>
            <a:endParaRPr lang="en-US" altLang="en-US" dirty="0"/>
          </a:p>
        </p:txBody>
      </p:sp>
      <p:sp>
        <p:nvSpPr>
          <p:cNvPr id="5" name="Header Placeholder 3"/>
          <p:cNvSpPr>
            <a:spLocks noGrp="1"/>
          </p:cNvSpPr>
          <p:nvPr>
            <p:ph type="hdr" sz="quarter"/>
          </p:nvPr>
        </p:nvSpPr>
        <p:spPr>
          <a:xfrm>
            <a:off x="-1" y="2"/>
            <a:ext cx="2720108" cy="698892"/>
          </a:xfrm>
        </p:spPr>
        <p:txBody>
          <a:bodyPr/>
          <a:lstStyle/>
          <a:p>
            <a:pPr>
              <a:defRPr/>
            </a:pPr>
            <a:r>
              <a:rPr lang="en-US" dirty="0"/>
              <a:t>Using the GED® High Impact Indicators to Drive Instruction</a:t>
            </a:r>
          </a:p>
        </p:txBody>
      </p:sp>
      <p:sp>
        <p:nvSpPr>
          <p:cNvPr id="6" name="Rectangle 3"/>
          <p:cNvSpPr>
            <a:spLocks noGrp="1" noChangeArrowheads="1"/>
          </p:cNvSpPr>
          <p:nvPr>
            <p:ph type="dt" sz="quarter" idx="1"/>
          </p:nvPr>
        </p:nvSpPr>
        <p:spPr bwMode="auto">
          <a:xfrm>
            <a:off x="3114194" y="2"/>
            <a:ext cx="2382822" cy="6988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ea typeface="MS PGothic" pitchFamily="34" charset="-128"/>
              </a:defRPr>
            </a:lvl1pPr>
            <a:lvl2pPr marL="804986" indent="-309610" eaLnBrk="0" hangingPunct="0">
              <a:spcBef>
                <a:spcPct val="30000"/>
              </a:spcBef>
              <a:defRPr sz="1300">
                <a:solidFill>
                  <a:schemeClr val="tx1"/>
                </a:solidFill>
                <a:latin typeface="Calibri" pitchFamily="34" charset="0"/>
                <a:ea typeface="MS PGothic" pitchFamily="34" charset="-128"/>
              </a:defRPr>
            </a:lvl2pPr>
            <a:lvl3pPr marL="1238441" indent="-247688" eaLnBrk="0" hangingPunct="0">
              <a:spcBef>
                <a:spcPct val="30000"/>
              </a:spcBef>
              <a:defRPr sz="1300">
                <a:solidFill>
                  <a:schemeClr val="tx1"/>
                </a:solidFill>
                <a:latin typeface="Calibri" pitchFamily="34" charset="0"/>
                <a:ea typeface="MS PGothic" pitchFamily="34" charset="-128"/>
              </a:defRPr>
            </a:lvl3pPr>
            <a:lvl4pPr marL="1733817" indent="-247688" eaLnBrk="0" hangingPunct="0">
              <a:spcBef>
                <a:spcPct val="30000"/>
              </a:spcBef>
              <a:defRPr sz="1300">
                <a:solidFill>
                  <a:schemeClr val="tx1"/>
                </a:solidFill>
                <a:latin typeface="Calibri" pitchFamily="34" charset="0"/>
                <a:ea typeface="MS PGothic" pitchFamily="34" charset="-128"/>
              </a:defRPr>
            </a:lvl4pPr>
            <a:lvl5pPr marL="2229193" indent="-247688" eaLnBrk="0" hangingPunct="0">
              <a:spcBef>
                <a:spcPct val="30000"/>
              </a:spcBef>
              <a:defRPr sz="1300">
                <a:solidFill>
                  <a:schemeClr val="tx1"/>
                </a:solidFill>
                <a:latin typeface="Calibri" pitchFamily="34" charset="0"/>
                <a:ea typeface="MS PGothic" pitchFamily="34" charset="-128"/>
              </a:defRPr>
            </a:lvl5pPr>
            <a:lvl6pPr marL="2724569" indent="-247688" defTabSz="495376" eaLnBrk="0" fontAlgn="base" hangingPunct="0">
              <a:spcBef>
                <a:spcPct val="30000"/>
              </a:spcBef>
              <a:spcAft>
                <a:spcPct val="0"/>
              </a:spcAft>
              <a:defRPr sz="1300">
                <a:solidFill>
                  <a:schemeClr val="tx1"/>
                </a:solidFill>
                <a:latin typeface="Calibri" pitchFamily="34" charset="0"/>
                <a:ea typeface="MS PGothic" pitchFamily="34" charset="-128"/>
              </a:defRPr>
            </a:lvl6pPr>
            <a:lvl7pPr marL="3219945" indent="-247688" defTabSz="495376" eaLnBrk="0" fontAlgn="base" hangingPunct="0">
              <a:spcBef>
                <a:spcPct val="30000"/>
              </a:spcBef>
              <a:spcAft>
                <a:spcPct val="0"/>
              </a:spcAft>
              <a:defRPr sz="1300">
                <a:solidFill>
                  <a:schemeClr val="tx1"/>
                </a:solidFill>
                <a:latin typeface="Calibri" pitchFamily="34" charset="0"/>
                <a:ea typeface="MS PGothic" pitchFamily="34" charset="-128"/>
              </a:defRPr>
            </a:lvl7pPr>
            <a:lvl8pPr marL="3715322" indent="-247688" defTabSz="495376" eaLnBrk="0" fontAlgn="base" hangingPunct="0">
              <a:spcBef>
                <a:spcPct val="30000"/>
              </a:spcBef>
              <a:spcAft>
                <a:spcPct val="0"/>
              </a:spcAft>
              <a:defRPr sz="1300">
                <a:solidFill>
                  <a:schemeClr val="tx1"/>
                </a:solidFill>
                <a:latin typeface="Calibri" pitchFamily="34" charset="0"/>
                <a:ea typeface="MS PGothic" pitchFamily="34" charset="-128"/>
              </a:defRPr>
            </a:lvl8pPr>
            <a:lvl9pPr marL="4210698" indent="-247688" defTabSz="495376"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eaLnBrk="1" hangingPunct="1">
              <a:spcBef>
                <a:spcPct val="0"/>
              </a:spcBef>
            </a:pPr>
            <a:r>
              <a:rPr lang="en-US" altLang="en-US" dirty="0"/>
              <a:t>4/10/2016</a:t>
            </a:r>
          </a:p>
        </p:txBody>
      </p:sp>
      <p:sp>
        <p:nvSpPr>
          <p:cNvPr id="7" name="Footer Placeholder 5"/>
          <p:cNvSpPr>
            <a:spLocks noGrp="1"/>
          </p:cNvSpPr>
          <p:nvPr>
            <p:ph type="ftr" sz="quarter" idx="4"/>
          </p:nvPr>
        </p:nvSpPr>
        <p:spPr>
          <a:xfrm>
            <a:off x="0" y="13271831"/>
            <a:ext cx="2382822" cy="698892"/>
          </a:xfrm>
        </p:spPr>
        <p:txBody>
          <a:bodyPr/>
          <a:lstStyle/>
          <a:p>
            <a:pPr>
              <a:defRPr/>
            </a:pPr>
            <a:r>
              <a:rPr lang="en-US" dirty="0"/>
              <a:t>© Copyright GED Testing Service LLC. All rights reserved</a:t>
            </a:r>
          </a:p>
        </p:txBody>
      </p:sp>
    </p:spTree>
    <p:extLst>
      <p:ext uri="{BB962C8B-B14F-4D97-AF65-F5344CB8AC3E}">
        <p14:creationId xmlns:p14="http://schemas.microsoft.com/office/powerpoint/2010/main" val="761036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a:t>Key Points</a:t>
            </a:r>
          </a:p>
          <a:p>
            <a:endParaRPr lang="en-US" b="0" dirty="0"/>
          </a:p>
          <a:p>
            <a:r>
              <a:rPr lang="en-US" b="0" dirty="0"/>
              <a:t>Let’s take an assessment target and look at the indicators, as well as the applications that we should be looking for in student</a:t>
            </a:r>
            <a:r>
              <a:rPr lang="en-US" b="0" baseline="0" dirty="0"/>
              <a:t> work. The assessment target is Investigation Design (Experimental and Observational). However, what exactly</a:t>
            </a:r>
            <a:r>
              <a:rPr lang="en-US" b="0" dirty="0"/>
              <a:t> does that</a:t>
            </a:r>
            <a:r>
              <a:rPr lang="en-US" b="0" baseline="0" dirty="0"/>
              <a:t> mean? When we look at the indicators – Identify and refine hypotheses for scientific investigations and identify and interpret independent and dependent variables in scientific investigations, it becomes clearer what we are to teach. However, look at the ideas provided in the last column “What to look for in student work.” These statements tell us clearly what to look for in student work. </a:t>
            </a:r>
            <a:endParaRPr lang="en-US" b="0" dirty="0"/>
          </a:p>
        </p:txBody>
      </p:sp>
      <p:sp>
        <p:nvSpPr>
          <p:cNvPr id="4" name="Slide Number Placeholder 3"/>
          <p:cNvSpPr>
            <a:spLocks noGrp="1"/>
          </p:cNvSpPr>
          <p:nvPr>
            <p:ph type="sldNum" sz="quarter" idx="10"/>
          </p:nvPr>
        </p:nvSpPr>
        <p:spPr/>
        <p:txBody>
          <a:bodyPr/>
          <a:lstStyle/>
          <a:p>
            <a:pPr>
              <a:defRPr/>
            </a:pPr>
            <a:fld id="{C021BA69-382D-4416-BE3D-C6A30DBB3278}" type="slidenum">
              <a:rPr lang="en-US" altLang="en-US" smtClean="0"/>
              <a:pPr>
                <a:defRPr/>
              </a:pPr>
              <a:t>27</a:t>
            </a:fld>
            <a:endParaRPr lang="en-US" altLang="en-US" dirty="0"/>
          </a:p>
        </p:txBody>
      </p:sp>
      <p:sp>
        <p:nvSpPr>
          <p:cNvPr id="5" name="Date Placeholder 4"/>
          <p:cNvSpPr>
            <a:spLocks noGrp="1"/>
          </p:cNvSpPr>
          <p:nvPr>
            <p:ph type="dt" idx="11"/>
          </p:nvPr>
        </p:nvSpPr>
        <p:spPr/>
        <p:txBody>
          <a:bodyPr/>
          <a:lstStyle/>
          <a:p>
            <a:pPr>
              <a:defRPr/>
            </a:pPr>
            <a:r>
              <a:rPr lang="en-US" altLang="en-US"/>
              <a:t>7/2017</a:t>
            </a:r>
            <a:endParaRPr lang="en-US" altLang="en-US" dirty="0"/>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Header Placeholder 6"/>
          <p:cNvSpPr>
            <a:spLocks noGrp="1"/>
          </p:cNvSpPr>
          <p:nvPr>
            <p:ph type="hdr" sz="quarter" idx="13"/>
          </p:nvPr>
        </p:nvSpPr>
        <p:spPr/>
        <p:txBody>
          <a:bodyPr/>
          <a:lstStyle/>
          <a:p>
            <a:pPr>
              <a:defRPr/>
            </a:pPr>
            <a:r>
              <a:rPr lang="en-US" dirty="0"/>
              <a:t>From Assessment Targets to PLDs to HIIs</a:t>
            </a:r>
          </a:p>
        </p:txBody>
      </p:sp>
    </p:spTree>
    <p:extLst>
      <p:ext uri="{BB962C8B-B14F-4D97-AF65-F5344CB8AC3E}">
        <p14:creationId xmlns:p14="http://schemas.microsoft.com/office/powerpoint/2010/main" val="2072293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dirty="0"/>
          </a:p>
          <a:p>
            <a:r>
              <a:rPr lang="en-US" dirty="0"/>
              <a:t>Even though all scores of 145 and above are passing </a:t>
            </a:r>
            <a:r>
              <a:rPr lang="en-US" baseline="0" dirty="0"/>
              <a:t>sores, GEDTS has some guidance for you as to skills that students exhibit in different parts of the passing range.  Students at the basic level of passing show one set of skills, but as student performance moves up the scale they exhibit slightly more advanced skills.  We have some specialized versions of the PLDs for you to refer to that outcome some of these skills that you may wish to use in targeting your instruction for students across the skill range.</a:t>
            </a:r>
          </a:p>
          <a:p>
            <a:endParaRPr lang="en-US" baseline="0" dirty="0"/>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50" dirty="0">
              <a:ea typeface="Arial Bold" charset="0"/>
              <a:cs typeface="Arial Bold"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50" dirty="0">
              <a:ea typeface="Arial Bold" charset="0"/>
              <a:cs typeface="Arial Bold"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B99F9CF4-8B2A-4A74-89E2-8FB50A811977}" type="slidenum">
              <a:rPr lang="en-US" smtClean="0"/>
              <a:pPr>
                <a:defRPr/>
              </a:pPr>
              <a:t>28</a:t>
            </a:fld>
            <a:endParaRPr lang="en-US" dirty="0"/>
          </a:p>
        </p:txBody>
      </p:sp>
      <p:sp>
        <p:nvSpPr>
          <p:cNvPr id="5" name="Date Placeholder 4"/>
          <p:cNvSpPr>
            <a:spLocks noGrp="1"/>
          </p:cNvSpPr>
          <p:nvPr>
            <p:ph type="dt" idx="11"/>
          </p:nvPr>
        </p:nvSpPr>
        <p:spPr/>
        <p:txBody>
          <a:bodyPr/>
          <a:lstStyle/>
          <a:p>
            <a:pPr>
              <a:defRPr/>
            </a:pPr>
            <a:r>
              <a:rPr lang="en-US" altLang="en-US"/>
              <a:t>7/2017</a:t>
            </a:r>
            <a:endParaRPr lang="en-US" altLang="en-US" dirty="0"/>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Header Placeholder 6"/>
          <p:cNvSpPr>
            <a:spLocks noGrp="1"/>
          </p:cNvSpPr>
          <p:nvPr>
            <p:ph type="hdr" sz="quarter" idx="13"/>
          </p:nvPr>
        </p:nvSpPr>
        <p:spPr/>
        <p:txBody>
          <a:bodyPr/>
          <a:lstStyle/>
          <a:p>
            <a:pPr>
              <a:defRPr/>
            </a:pPr>
            <a:r>
              <a:rPr lang="en-US" dirty="0"/>
              <a:t>From Assessment Targets to PLDs to HIIs</a:t>
            </a:r>
          </a:p>
        </p:txBody>
      </p:sp>
    </p:spTree>
    <p:extLst>
      <p:ext uri="{BB962C8B-B14F-4D97-AF65-F5344CB8AC3E}">
        <p14:creationId xmlns:p14="http://schemas.microsoft.com/office/powerpoint/2010/main" val="1731046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Key Points</a:t>
            </a:r>
          </a:p>
          <a:p>
            <a:endParaRPr lang="en-US" altLang="en-US" b="0" dirty="0"/>
          </a:p>
          <a:p>
            <a:r>
              <a:rPr lang="en-US" altLang="en-US" b="0" dirty="0"/>
              <a:t>Performance</a:t>
            </a:r>
            <a:r>
              <a:rPr lang="en-US" altLang="en-US" b="0" baseline="0" dirty="0"/>
              <a:t> </a:t>
            </a:r>
            <a:r>
              <a:rPr lang="en-US" altLang="en-US" b="0" dirty="0"/>
              <a:t>Level Descriptors</a:t>
            </a:r>
            <a:r>
              <a:rPr lang="en-US" dirty="0"/>
              <a:t> (PLDs) explain the skills students must demonstrate to score in each of the possible performance levels on the GED</a:t>
            </a:r>
            <a:r>
              <a:rPr lang="en-US" baseline="30000" dirty="0"/>
              <a:t>®</a:t>
            </a:r>
            <a:r>
              <a:rPr lang="en-US" dirty="0"/>
              <a:t> test and GED Ready</a:t>
            </a:r>
            <a:r>
              <a:rPr lang="en-US" baseline="30000" dirty="0"/>
              <a:t>®</a:t>
            </a:r>
            <a:r>
              <a:rPr lang="en-US" b="0" baseline="0" dirty="0"/>
              <a:t>. They are important tools for the classroom. T</a:t>
            </a:r>
            <a:r>
              <a:rPr lang="en-US" altLang="en-US" b="0" baseline="0" dirty="0"/>
              <a:t>here are two formats that you can access – the official version and the test-taker version (a “friendlier” scripted version of each descriptor). </a:t>
            </a:r>
            <a:endParaRPr lang="en-US" altLang="en-US" b="0" dirty="0"/>
          </a:p>
          <a:p>
            <a:endParaRPr lang="en-US" altLang="en-US" b="1" dirty="0"/>
          </a:p>
          <a:p>
            <a:endParaRPr lang="en-US" altLang="en-US" dirty="0"/>
          </a:p>
          <a:p>
            <a:endParaRPr lang="en-US" dirty="0"/>
          </a:p>
        </p:txBody>
      </p:sp>
      <p:sp>
        <p:nvSpPr>
          <p:cNvPr id="4" name="Header Placeholder 3"/>
          <p:cNvSpPr>
            <a:spLocks noGrp="1"/>
          </p:cNvSpPr>
          <p:nvPr>
            <p:ph type="hdr" sz="quarter" idx="10"/>
          </p:nvPr>
        </p:nvSpPr>
        <p:spPr/>
        <p:txBody>
          <a:bodyPr/>
          <a:lstStyle/>
          <a:p>
            <a:pPr>
              <a:defRPr/>
            </a:pPr>
            <a:r>
              <a:rPr lang="en-US" dirty="0"/>
              <a:t>From Assessment Targets to PLDs to HIIs</a:t>
            </a:r>
          </a:p>
        </p:txBody>
      </p:sp>
      <p:sp>
        <p:nvSpPr>
          <p:cNvPr id="5" name="Date Placeholder 4"/>
          <p:cNvSpPr>
            <a:spLocks noGrp="1"/>
          </p:cNvSpPr>
          <p:nvPr>
            <p:ph type="dt" idx="11"/>
          </p:nvPr>
        </p:nvSpPr>
        <p:spPr/>
        <p:txBody>
          <a:bodyPr/>
          <a:lstStyle/>
          <a:p>
            <a:pPr>
              <a:defRPr/>
            </a:pPr>
            <a:r>
              <a:rPr lang="en-US" altLang="en-US" dirty="0"/>
              <a:t>07/2016</a:t>
            </a:r>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29</a:t>
            </a:fld>
            <a:endParaRPr lang="en-US" altLang="en-US" dirty="0"/>
          </a:p>
        </p:txBody>
      </p:sp>
    </p:spTree>
    <p:extLst>
      <p:ext uri="{BB962C8B-B14F-4D97-AF65-F5344CB8AC3E}">
        <p14:creationId xmlns:p14="http://schemas.microsoft.com/office/powerpoint/2010/main" val="1209661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endParaRPr lang="en-US" b="0" baseline="0" dirty="0"/>
          </a:p>
          <a:p>
            <a:r>
              <a:rPr lang="en-US" b="0" baseline="0" dirty="0"/>
              <a:t>There are many different ways that we can use PLDs to assist us in developing an effective curriculum. Here are four tips to get started.</a:t>
            </a:r>
          </a:p>
          <a:p>
            <a:endParaRPr lang="en-US" b="0" baseline="0" dirty="0"/>
          </a:p>
          <a:p>
            <a:r>
              <a:rPr lang="en-US" b="1" baseline="0" dirty="0"/>
              <a:t>Tip 1: Use PLDs to assess a student’s current skill level</a:t>
            </a:r>
            <a:endParaRPr lang="en-US" b="1" dirty="0"/>
          </a:p>
          <a:p>
            <a:r>
              <a:rPr lang="en-US" b="0" dirty="0"/>
              <a:t>Identify where to focus in order to develop the skills students need to move to the next performance level</a:t>
            </a:r>
          </a:p>
          <a:p>
            <a:r>
              <a:rPr lang="en-US" b="1" dirty="0"/>
              <a:t>Tip 2: Use PLDs to determine when students are ready to test</a:t>
            </a:r>
            <a:br>
              <a:rPr lang="en-US" b="0" dirty="0"/>
            </a:br>
            <a:r>
              <a:rPr lang="en-US" b="0" dirty="0"/>
              <a:t>Determine if a student should take GED Ready</a:t>
            </a:r>
            <a:r>
              <a:rPr lang="en-US" b="0" baseline="30000" dirty="0"/>
              <a:t>®</a:t>
            </a:r>
            <a:r>
              <a:rPr lang="en-US" b="0" dirty="0"/>
              <a:t> or the GED</a:t>
            </a:r>
            <a:r>
              <a:rPr lang="en-US" b="0" baseline="30000" dirty="0"/>
              <a:t>®</a:t>
            </a:r>
            <a:r>
              <a:rPr lang="en-US" b="0" dirty="0"/>
              <a:t> test</a:t>
            </a:r>
          </a:p>
          <a:p>
            <a:r>
              <a:rPr lang="en-US" b="0" dirty="0"/>
              <a:t>Use with the Enhanced Score Report's personalized study plan to create a plan for developing student skills</a:t>
            </a:r>
          </a:p>
          <a:p>
            <a:r>
              <a:rPr lang="en-US" b="1" dirty="0"/>
              <a:t>Tip 3: Use PLDs to shape learning activities</a:t>
            </a:r>
            <a:br>
              <a:rPr lang="en-US" b="0" dirty="0"/>
            </a:br>
            <a:r>
              <a:rPr lang="en-US" b="0" dirty="0"/>
              <a:t>Set learning objectives in your classroom based on the PLDs</a:t>
            </a:r>
          </a:p>
          <a:p>
            <a:r>
              <a:rPr lang="en-US" b="0" dirty="0"/>
              <a:t>Determine if you need to adjust how you're approaching the content</a:t>
            </a:r>
          </a:p>
          <a:p>
            <a:r>
              <a:rPr lang="en-US" b="0" dirty="0"/>
              <a:t>Work one-on-one with students to help develop needed skills</a:t>
            </a:r>
          </a:p>
          <a:p>
            <a:r>
              <a:rPr lang="en-US" b="1" dirty="0"/>
              <a:t>Tip 4: Use PLDs to add perspective to lesson plans</a:t>
            </a:r>
            <a:br>
              <a:rPr lang="en-US" b="0" dirty="0"/>
            </a:br>
            <a:r>
              <a:rPr lang="en-US" b="0" dirty="0"/>
              <a:t>Determine how prepared your students are and create lesson plans accordingly</a:t>
            </a:r>
          </a:p>
          <a:p>
            <a:r>
              <a:rPr lang="en-US" b="0" dirty="0"/>
              <a:t>Identify the gaps in your students’ skills and develop focused lesson plans to address those gaps</a:t>
            </a:r>
          </a:p>
          <a:p>
            <a:endParaRPr lang="en-US" b="0" dirty="0"/>
          </a:p>
          <a:p>
            <a:endParaRPr lang="en-US" b="0" dirty="0"/>
          </a:p>
          <a:p>
            <a:endParaRPr lang="en-US" b="0" dirty="0"/>
          </a:p>
        </p:txBody>
      </p:sp>
      <p:sp>
        <p:nvSpPr>
          <p:cNvPr id="5" name="Date Placeholder 4"/>
          <p:cNvSpPr>
            <a:spLocks noGrp="1"/>
          </p:cNvSpPr>
          <p:nvPr>
            <p:ph type="dt" idx="11"/>
          </p:nvPr>
        </p:nvSpPr>
        <p:spPr/>
        <p:txBody>
          <a:bodyPr/>
          <a:lstStyle/>
          <a:p>
            <a:pPr>
              <a:defRPr/>
            </a:pPr>
            <a:r>
              <a:rPr lang="en-US" altLang="en-US"/>
              <a:t>7/2018</a:t>
            </a:r>
            <a:endParaRPr lang="en-US" altLang="en-US" dirty="0"/>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31</a:t>
            </a:fld>
            <a:endParaRPr lang="en-US" altLang="en-US" dirty="0"/>
          </a:p>
        </p:txBody>
      </p:sp>
      <p:sp>
        <p:nvSpPr>
          <p:cNvPr id="8" name="Header Placeholder 7"/>
          <p:cNvSpPr>
            <a:spLocks noGrp="1"/>
          </p:cNvSpPr>
          <p:nvPr>
            <p:ph type="hdr" sz="quarter" idx="14"/>
          </p:nvPr>
        </p:nvSpPr>
        <p:spPr/>
        <p:txBody>
          <a:bodyPr/>
          <a:lstStyle/>
          <a:p>
            <a:pPr>
              <a:defRPr/>
            </a:pPr>
            <a:r>
              <a:rPr lang="en-US"/>
              <a:t>Reasoning through Language Arts</a:t>
            </a:r>
            <a:endParaRPr lang="en-US" dirty="0"/>
          </a:p>
        </p:txBody>
      </p:sp>
    </p:spTree>
    <p:extLst>
      <p:ext uri="{BB962C8B-B14F-4D97-AF65-F5344CB8AC3E}">
        <p14:creationId xmlns:p14="http://schemas.microsoft.com/office/powerpoint/2010/main" val="3103629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Key Points</a:t>
            </a:r>
          </a:p>
          <a:p>
            <a:endParaRPr lang="en-US" baseline="0" dirty="0"/>
          </a:p>
          <a:p>
            <a:pPr defTabSz="495376" eaLnBrk="0" fontAlgn="base" hangingPunct="0">
              <a:spcBef>
                <a:spcPct val="30000"/>
              </a:spcBef>
              <a:spcAft>
                <a:spcPct val="0"/>
              </a:spcAft>
              <a:defRPr/>
            </a:pPr>
            <a:r>
              <a:rPr lang="en-US" baseline="0" dirty="0"/>
              <a:t>The PLDs explain</a:t>
            </a:r>
            <a:r>
              <a:rPr lang="en-US" dirty="0"/>
              <a:t> the diverse</a:t>
            </a:r>
            <a:r>
              <a:rPr lang="en-US" baseline="0" dirty="0"/>
              <a:t> </a:t>
            </a:r>
            <a:r>
              <a:rPr lang="en-US" dirty="0"/>
              <a:t>skills that students must demonstrate to score in each of the possible performance levels on the GED</a:t>
            </a:r>
            <a:r>
              <a:rPr lang="en-US" baseline="30000" dirty="0"/>
              <a:t>®</a:t>
            </a:r>
            <a:r>
              <a:rPr lang="en-US" dirty="0"/>
              <a:t> test and GED Ready</a:t>
            </a:r>
            <a:r>
              <a:rPr lang="en-US" baseline="30000" dirty="0"/>
              <a:t>®</a:t>
            </a:r>
            <a:r>
              <a:rPr lang="en-US" b="0" baseline="0" dirty="0"/>
              <a:t>. They are integral to the development of a strong GED</a:t>
            </a:r>
            <a:r>
              <a:rPr lang="en-US" baseline="30000" dirty="0"/>
              <a:t>®</a:t>
            </a:r>
            <a:r>
              <a:rPr lang="en-US" b="0" baseline="0" dirty="0"/>
              <a:t> Preparation curriculum. However, often we feel like we have too much to teach and too little time. </a:t>
            </a:r>
            <a:r>
              <a:rPr lang="en-US" baseline="0" dirty="0"/>
              <a:t>Plus, we are often faced with multi-level and multi-area classrooms. So,</a:t>
            </a:r>
            <a:r>
              <a:rPr lang="en-US" dirty="0"/>
              <a:t> is there a way to better focus instruction? Are there different skill sets that impact instruction across different content areas? Yes, there are. Let’s </a:t>
            </a:r>
            <a:r>
              <a:rPr lang="en-US" baseline="0" dirty="0"/>
              <a:t>take a look.</a:t>
            </a:r>
            <a:endParaRPr lang="en-US" dirty="0"/>
          </a:p>
          <a:p>
            <a:endParaRPr lang="en-US" dirty="0"/>
          </a:p>
        </p:txBody>
      </p:sp>
      <p:sp>
        <p:nvSpPr>
          <p:cNvPr id="4" name="Slide Number Placeholder 3"/>
          <p:cNvSpPr>
            <a:spLocks noGrp="1"/>
          </p:cNvSpPr>
          <p:nvPr>
            <p:ph type="sldNum" sz="quarter" idx="10"/>
          </p:nvPr>
        </p:nvSpPr>
        <p:spPr/>
        <p:txBody>
          <a:bodyPr/>
          <a:lstStyle/>
          <a:p>
            <a:fld id="{6583769A-2A3C-664A-B1A3-FCFF0FA87D20}" type="slidenum">
              <a:rPr lang="en-US" smtClean="0"/>
              <a:t>32</a:t>
            </a:fld>
            <a:endParaRPr lang="en-US"/>
          </a:p>
        </p:txBody>
      </p:sp>
    </p:spTree>
    <p:extLst>
      <p:ext uri="{BB962C8B-B14F-4D97-AF65-F5344CB8AC3E}">
        <p14:creationId xmlns:p14="http://schemas.microsoft.com/office/powerpoint/2010/main" val="1091966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cs typeface="Arial" pitchFamily="34" charset="0"/>
              </a:rPr>
              <a:t>Key Points</a:t>
            </a:r>
          </a:p>
          <a:p>
            <a:endParaRPr lang="en-US" b="1" dirty="0">
              <a:cs typeface="Arial" pitchFamily="34" charset="0"/>
            </a:endParaRPr>
          </a:p>
          <a:p>
            <a:r>
              <a:rPr lang="en-US" dirty="0">
                <a:cs typeface="Arial" pitchFamily="34" charset="0"/>
              </a:rPr>
              <a:t>We all</a:t>
            </a:r>
            <a:r>
              <a:rPr lang="en-US" baseline="0" dirty="0">
                <a:cs typeface="Arial" pitchFamily="34" charset="0"/>
              </a:rPr>
              <a:t> have too much to teach and often too little time, so let’s look at HIIs and relationships.</a:t>
            </a:r>
            <a:endParaRPr lang="en-US" dirty="0">
              <a:cs typeface="Arial" pitchFamily="34" charset="0"/>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18" indent="-285738" eaLnBrk="0" hangingPunct="0">
              <a:defRPr>
                <a:solidFill>
                  <a:schemeClr val="tx1"/>
                </a:solidFill>
                <a:latin typeface="Arial" charset="0"/>
                <a:ea typeface="ＭＳ Ｐゴシック" charset="-128"/>
              </a:defRPr>
            </a:lvl2pPr>
            <a:lvl3pPr marL="1142950" indent="-228590" eaLnBrk="0" hangingPunct="0">
              <a:defRPr>
                <a:solidFill>
                  <a:schemeClr val="tx1"/>
                </a:solidFill>
                <a:latin typeface="Arial" charset="0"/>
                <a:ea typeface="ＭＳ Ｐゴシック" charset="-128"/>
              </a:defRPr>
            </a:lvl3pPr>
            <a:lvl4pPr marL="1600131" indent="-228590" eaLnBrk="0" hangingPunct="0">
              <a:defRPr>
                <a:solidFill>
                  <a:schemeClr val="tx1"/>
                </a:solidFill>
                <a:latin typeface="Arial" charset="0"/>
                <a:ea typeface="ＭＳ Ｐゴシック" charset="-128"/>
              </a:defRPr>
            </a:lvl4pPr>
            <a:lvl5pPr marL="2057310" indent="-228590" eaLnBrk="0" hangingPunct="0">
              <a:defRPr>
                <a:solidFill>
                  <a:schemeClr val="tx1"/>
                </a:solidFill>
                <a:latin typeface="Arial" charset="0"/>
                <a:ea typeface="ＭＳ Ｐゴシック" charset="-128"/>
              </a:defRPr>
            </a:lvl5pPr>
            <a:lvl6pPr marL="2514491" indent="-228590" eaLnBrk="0" fontAlgn="base" hangingPunct="0">
              <a:spcBef>
                <a:spcPct val="0"/>
              </a:spcBef>
              <a:spcAft>
                <a:spcPct val="0"/>
              </a:spcAft>
              <a:defRPr>
                <a:solidFill>
                  <a:schemeClr val="tx1"/>
                </a:solidFill>
                <a:latin typeface="Arial" charset="0"/>
                <a:ea typeface="ＭＳ Ｐゴシック" charset="-128"/>
              </a:defRPr>
            </a:lvl6pPr>
            <a:lvl7pPr marL="2971670" indent="-228590" eaLnBrk="0" fontAlgn="base" hangingPunct="0">
              <a:spcBef>
                <a:spcPct val="0"/>
              </a:spcBef>
              <a:spcAft>
                <a:spcPct val="0"/>
              </a:spcAft>
              <a:defRPr>
                <a:solidFill>
                  <a:schemeClr val="tx1"/>
                </a:solidFill>
                <a:latin typeface="Arial" charset="0"/>
                <a:ea typeface="ＭＳ Ｐゴシック" charset="-128"/>
              </a:defRPr>
            </a:lvl7pPr>
            <a:lvl8pPr marL="3428851" indent="-228590" eaLnBrk="0" fontAlgn="base" hangingPunct="0">
              <a:spcBef>
                <a:spcPct val="0"/>
              </a:spcBef>
              <a:spcAft>
                <a:spcPct val="0"/>
              </a:spcAft>
              <a:defRPr>
                <a:solidFill>
                  <a:schemeClr val="tx1"/>
                </a:solidFill>
                <a:latin typeface="Arial" charset="0"/>
                <a:ea typeface="ＭＳ Ｐゴシック" charset="-128"/>
              </a:defRPr>
            </a:lvl8pPr>
            <a:lvl9pPr marL="3886031" indent="-22859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C4E8B268-D10D-485F-B29E-2CAEB3C32E19}" type="slidenum">
              <a:rPr lang="en-US" smtClean="0"/>
              <a:pPr eaLnBrk="1" hangingPunct="1"/>
              <a:t>33</a:t>
            </a:fld>
            <a:endParaRPr lang="en-US" dirty="0"/>
          </a:p>
        </p:txBody>
      </p:sp>
      <p:sp>
        <p:nvSpPr>
          <p:cNvPr id="2" name="Date Placeholder 1"/>
          <p:cNvSpPr>
            <a:spLocks noGrp="1"/>
          </p:cNvSpPr>
          <p:nvPr>
            <p:ph type="dt" idx="10"/>
          </p:nvPr>
        </p:nvSpPr>
        <p:spPr/>
        <p:txBody>
          <a:bodyPr/>
          <a:lstStyle/>
          <a:p>
            <a:r>
              <a:rPr lang="en-US"/>
              <a:t>7/2017</a:t>
            </a:r>
            <a:endParaRPr lang="en-US" dirty="0"/>
          </a:p>
        </p:txBody>
      </p:sp>
      <p:sp>
        <p:nvSpPr>
          <p:cNvPr id="3" name="Footer Placeholder 2"/>
          <p:cNvSpPr>
            <a:spLocks noGrp="1"/>
          </p:cNvSpPr>
          <p:nvPr>
            <p:ph type="ftr" sz="quarter" idx="11"/>
          </p:nvPr>
        </p:nvSpPr>
        <p:spPr/>
        <p:txBody>
          <a:bodyPr/>
          <a:lstStyle/>
          <a:p>
            <a:r>
              <a:rPr lang="en-US" dirty="0"/>
              <a:t>© Copyright GED Testing Service LLC. All rights reserved.</a:t>
            </a:r>
          </a:p>
        </p:txBody>
      </p:sp>
      <p:sp>
        <p:nvSpPr>
          <p:cNvPr id="4" name="Header Placeholder 3"/>
          <p:cNvSpPr>
            <a:spLocks noGrp="1"/>
          </p:cNvSpPr>
          <p:nvPr>
            <p:ph type="hdr" sz="quarter" idx="12"/>
          </p:nvPr>
        </p:nvSpPr>
        <p:spPr/>
        <p:txBody>
          <a:bodyPr/>
          <a:lstStyle/>
          <a:p>
            <a:r>
              <a:rPr lang="en-US"/>
              <a:t>Connecting the Dots</a:t>
            </a:r>
            <a:endParaRPr lang="en-US" dirty="0"/>
          </a:p>
        </p:txBody>
      </p:sp>
    </p:spTree>
    <p:extLst>
      <p:ext uri="{BB962C8B-B14F-4D97-AF65-F5344CB8AC3E}">
        <p14:creationId xmlns:p14="http://schemas.microsoft.com/office/powerpoint/2010/main" val="1751793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MS PGothic"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804986" indent="-309610">
              <a:defRPr>
                <a:solidFill>
                  <a:schemeClr val="tx1"/>
                </a:solidFill>
                <a:latin typeface="Arial" charset="0"/>
                <a:ea typeface="MS PGothic" charset="0"/>
                <a:cs typeface="MS PGothic" charset="0"/>
              </a:defRPr>
            </a:lvl2pPr>
            <a:lvl3pPr marL="1238441" indent="-247688">
              <a:defRPr>
                <a:solidFill>
                  <a:schemeClr val="tx1"/>
                </a:solidFill>
                <a:latin typeface="Arial" charset="0"/>
                <a:ea typeface="MS PGothic" charset="0"/>
                <a:cs typeface="MS PGothic" charset="0"/>
              </a:defRPr>
            </a:lvl3pPr>
            <a:lvl4pPr marL="1733817" indent="-247688">
              <a:defRPr>
                <a:solidFill>
                  <a:schemeClr val="tx1"/>
                </a:solidFill>
                <a:latin typeface="Arial" charset="0"/>
                <a:ea typeface="MS PGothic" charset="0"/>
                <a:cs typeface="MS PGothic" charset="0"/>
              </a:defRPr>
            </a:lvl4pPr>
            <a:lvl5pPr marL="2229193" indent="-247688">
              <a:defRPr>
                <a:solidFill>
                  <a:schemeClr val="tx1"/>
                </a:solidFill>
                <a:latin typeface="Arial" charset="0"/>
                <a:ea typeface="MS PGothic" charset="0"/>
                <a:cs typeface="MS PGothic" charset="0"/>
              </a:defRPr>
            </a:lvl5pPr>
            <a:lvl6pPr marL="2724569" indent="-247688" eaLnBrk="0" fontAlgn="base" hangingPunct="0">
              <a:spcBef>
                <a:spcPct val="0"/>
              </a:spcBef>
              <a:spcAft>
                <a:spcPct val="0"/>
              </a:spcAft>
              <a:defRPr>
                <a:solidFill>
                  <a:schemeClr val="tx1"/>
                </a:solidFill>
                <a:latin typeface="Arial" charset="0"/>
                <a:ea typeface="MS PGothic" charset="0"/>
                <a:cs typeface="MS PGothic" charset="0"/>
              </a:defRPr>
            </a:lvl6pPr>
            <a:lvl7pPr marL="3219945" indent="-247688" eaLnBrk="0" fontAlgn="base" hangingPunct="0">
              <a:spcBef>
                <a:spcPct val="0"/>
              </a:spcBef>
              <a:spcAft>
                <a:spcPct val="0"/>
              </a:spcAft>
              <a:defRPr>
                <a:solidFill>
                  <a:schemeClr val="tx1"/>
                </a:solidFill>
                <a:latin typeface="Arial" charset="0"/>
                <a:ea typeface="MS PGothic" charset="0"/>
                <a:cs typeface="MS PGothic" charset="0"/>
              </a:defRPr>
            </a:lvl7pPr>
            <a:lvl8pPr marL="3715322" indent="-247688" eaLnBrk="0" fontAlgn="base" hangingPunct="0">
              <a:spcBef>
                <a:spcPct val="0"/>
              </a:spcBef>
              <a:spcAft>
                <a:spcPct val="0"/>
              </a:spcAft>
              <a:defRPr>
                <a:solidFill>
                  <a:schemeClr val="tx1"/>
                </a:solidFill>
                <a:latin typeface="Arial" charset="0"/>
                <a:ea typeface="MS PGothic" charset="0"/>
                <a:cs typeface="MS PGothic" charset="0"/>
              </a:defRPr>
            </a:lvl8pPr>
            <a:lvl9pPr marL="4210698" indent="-247688" eaLnBrk="0" fontAlgn="base" hangingPunct="0">
              <a:spcBef>
                <a:spcPct val="0"/>
              </a:spcBef>
              <a:spcAft>
                <a:spcPct val="0"/>
              </a:spcAft>
              <a:defRPr>
                <a:solidFill>
                  <a:schemeClr val="tx1"/>
                </a:solidFill>
                <a:latin typeface="Arial" charset="0"/>
                <a:ea typeface="MS PGothic" charset="0"/>
                <a:cs typeface="MS PGothic" charset="0"/>
              </a:defRPr>
            </a:lvl9pPr>
          </a:lstStyle>
          <a:p>
            <a:fld id="{04B40D29-89D7-CE42-9C30-C54E91E070F8}" type="slidenum">
              <a:rPr lang="en-US">
                <a:latin typeface="Calibri" charset="0"/>
              </a:rPr>
              <a:pPr/>
              <a:t>34</a:t>
            </a:fld>
            <a:endParaRPr lang="en-US" dirty="0">
              <a:latin typeface="Calibri" charset="0"/>
            </a:endParaRPr>
          </a:p>
        </p:txBody>
      </p:sp>
      <p:sp>
        <p:nvSpPr>
          <p:cNvPr id="2" name="Date Placeholder 1"/>
          <p:cNvSpPr>
            <a:spLocks noGrp="1"/>
          </p:cNvSpPr>
          <p:nvPr>
            <p:ph type="dt" idx="10"/>
          </p:nvPr>
        </p:nvSpPr>
        <p:spPr/>
        <p:txBody>
          <a:bodyPr/>
          <a:lstStyle/>
          <a:p>
            <a:fld id="{85BAFDED-D717-4405-A9D4-FE3C70AB0C67}" type="datetime1">
              <a:rPr lang="en-US" smtClean="0"/>
              <a:t>9/23/2019</a:t>
            </a:fld>
            <a:endParaRPr lang="en-US" dirty="0"/>
          </a:p>
        </p:txBody>
      </p:sp>
      <p:sp>
        <p:nvSpPr>
          <p:cNvPr id="3" name="Footer Placeholder 2"/>
          <p:cNvSpPr>
            <a:spLocks noGrp="1"/>
          </p:cNvSpPr>
          <p:nvPr>
            <p:ph type="ftr" sz="quarter" idx="11"/>
          </p:nvPr>
        </p:nvSpPr>
        <p:spPr/>
        <p:txBody>
          <a:bodyPr/>
          <a:lstStyle/>
          <a:p>
            <a:r>
              <a:rPr lang="en-US" dirty="0"/>
              <a:t>© Copyright 2013 GED Testing Service LLC. All rights reserved.</a:t>
            </a:r>
          </a:p>
        </p:txBody>
      </p:sp>
      <p:sp>
        <p:nvSpPr>
          <p:cNvPr id="5" name="Header Placeholder 4">
            <a:extLst>
              <a:ext uri="{FF2B5EF4-FFF2-40B4-BE49-F238E27FC236}">
                <a16:creationId xmlns:a16="http://schemas.microsoft.com/office/drawing/2014/main" id="{B01471E6-6C21-4386-935F-1BD49C16984C}"/>
              </a:ext>
            </a:extLst>
          </p:cNvPr>
          <p:cNvSpPr>
            <a:spLocks noGrp="1"/>
          </p:cNvSpPr>
          <p:nvPr>
            <p:ph type="hdr" sz="quarter" idx="12"/>
          </p:nvPr>
        </p:nvSpPr>
        <p:spPr/>
        <p:txBody>
          <a:bodyPr/>
          <a:lstStyle/>
          <a:p>
            <a:endParaRPr lang="en-US" dirty="0"/>
          </a:p>
        </p:txBody>
      </p:sp>
    </p:spTree>
    <p:extLst>
      <p:ext uri="{BB962C8B-B14F-4D97-AF65-F5344CB8AC3E}">
        <p14:creationId xmlns:p14="http://schemas.microsoft.com/office/powerpoint/2010/main" val="836767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b="1" dirty="0"/>
          </a:p>
          <a:p>
            <a:r>
              <a:rPr lang="en-US" dirty="0"/>
              <a:t>But there is more. Many skills cross content areas. </a:t>
            </a:r>
            <a:r>
              <a:rPr lang="en-US" baseline="0" dirty="0"/>
              <a:t>GEDTS® has provided us with another resource to assist us in more completely seeing the relationships  across content areas between the high impact indicators. </a:t>
            </a:r>
          </a:p>
          <a:p>
            <a:endParaRPr lang="en-US" dirty="0"/>
          </a:p>
          <a:p>
            <a:r>
              <a:rPr lang="en-US" baseline="0" dirty="0"/>
              <a:t>By better understanding these instructional relationships, we can more effectively create instructional plans that address the maximum number of skills. For many of us who teach all content areas, this is extremely important as often our instructional time is limited. However, it is also important for student learning. By creating lessons that integrate skills across content areas, our students can better apply those skills in multiple ways and in a variety of contexts, and they can see how high impact indicators cross different content areas.  </a:t>
            </a:r>
          </a:p>
          <a:p>
            <a:endParaRPr lang="en-US" baseline="0" dirty="0"/>
          </a:p>
          <a:p>
            <a:endParaRPr lang="en-US" baseline="0" dirty="0">
              <a:solidFill>
                <a:srgbClr val="FF0000"/>
              </a:solidFill>
            </a:endParaRPr>
          </a:p>
        </p:txBody>
      </p:sp>
      <p:sp>
        <p:nvSpPr>
          <p:cNvPr id="4" name="Slide Number Placeholder 3"/>
          <p:cNvSpPr>
            <a:spLocks noGrp="1"/>
          </p:cNvSpPr>
          <p:nvPr>
            <p:ph type="sldNum" sz="quarter" idx="10"/>
          </p:nvPr>
        </p:nvSpPr>
        <p:spPr/>
        <p:txBody>
          <a:bodyPr/>
          <a:lstStyle/>
          <a:p>
            <a:pPr>
              <a:defRPr/>
            </a:pPr>
            <a:fld id="{C021BA69-382D-4416-BE3D-C6A30DBB3278}" type="slidenum">
              <a:rPr lang="en-US" altLang="en-US" smtClean="0"/>
              <a:pPr>
                <a:defRPr/>
              </a:pPr>
              <a:t>35</a:t>
            </a:fld>
            <a:endParaRPr lang="en-US" altLang="en-US" dirty="0"/>
          </a:p>
        </p:txBody>
      </p:sp>
      <p:sp>
        <p:nvSpPr>
          <p:cNvPr id="5" name="Header Placeholder 3"/>
          <p:cNvSpPr>
            <a:spLocks noGrp="1"/>
          </p:cNvSpPr>
          <p:nvPr>
            <p:ph type="hdr" sz="quarter"/>
          </p:nvPr>
        </p:nvSpPr>
        <p:spPr>
          <a:xfrm>
            <a:off x="0" y="1"/>
            <a:ext cx="3501189" cy="468313"/>
          </a:xfrm>
        </p:spPr>
        <p:txBody>
          <a:bodyPr/>
          <a:lstStyle/>
          <a:p>
            <a:pPr>
              <a:defRPr/>
            </a:pPr>
            <a:r>
              <a:rPr lang="en-US" dirty="0"/>
              <a:t>From Assessment Targets to PLDs to HIIs</a:t>
            </a:r>
          </a:p>
        </p:txBody>
      </p:sp>
      <p:sp>
        <p:nvSpPr>
          <p:cNvPr id="6" name="Rectangle 3"/>
          <p:cNvSpPr>
            <a:spLocks noGrp="1" noChangeArrowheads="1"/>
          </p:cNvSpPr>
          <p:nvPr>
            <p:ph type="dt" sz="quarter" idx="1"/>
          </p:nvPr>
        </p:nvSpPr>
        <p:spPr bwMode="auto">
          <a:xfrm>
            <a:off x="4008438" y="1"/>
            <a:ext cx="3067050" cy="46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864" indent="-285717" eaLnBrk="0" hangingPunct="0">
              <a:spcBef>
                <a:spcPct val="30000"/>
              </a:spcBef>
              <a:defRPr sz="1200">
                <a:solidFill>
                  <a:schemeClr val="tx1"/>
                </a:solidFill>
                <a:latin typeface="Calibri" pitchFamily="34" charset="0"/>
                <a:ea typeface="MS PGothic" pitchFamily="34" charset="-128"/>
              </a:defRPr>
            </a:lvl2pPr>
            <a:lvl3pPr marL="1142869" indent="-228574" eaLnBrk="0" hangingPunct="0">
              <a:spcBef>
                <a:spcPct val="30000"/>
              </a:spcBef>
              <a:defRPr sz="1200">
                <a:solidFill>
                  <a:schemeClr val="tx1"/>
                </a:solidFill>
                <a:latin typeface="Calibri" pitchFamily="34" charset="0"/>
                <a:ea typeface="MS PGothic" pitchFamily="34" charset="-128"/>
              </a:defRPr>
            </a:lvl3pPr>
            <a:lvl4pPr marL="1600016" indent="-228574" eaLnBrk="0" hangingPunct="0">
              <a:spcBef>
                <a:spcPct val="30000"/>
              </a:spcBef>
              <a:defRPr sz="1200">
                <a:solidFill>
                  <a:schemeClr val="tx1"/>
                </a:solidFill>
                <a:latin typeface="Calibri" pitchFamily="34" charset="0"/>
                <a:ea typeface="MS PGothic" pitchFamily="34" charset="-128"/>
              </a:defRPr>
            </a:lvl4pPr>
            <a:lvl5pPr marL="2057164" indent="-228574" eaLnBrk="0" hangingPunct="0">
              <a:spcBef>
                <a:spcPct val="30000"/>
              </a:spcBef>
              <a:defRPr sz="1200">
                <a:solidFill>
                  <a:schemeClr val="tx1"/>
                </a:solidFill>
                <a:latin typeface="Calibri" pitchFamily="34" charset="0"/>
                <a:ea typeface="MS PGothic" pitchFamily="34" charset="-128"/>
              </a:defRPr>
            </a:lvl5pPr>
            <a:lvl6pPr marL="2514311" indent="-228574" defTabSz="457147"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458" indent="-228574" defTabSz="457147"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8606" indent="-228574" defTabSz="457147"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5753" indent="-228574" defTabSz="457147"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r>
              <a:rPr lang="en-US" altLang="en-US"/>
              <a:t>7/2017</a:t>
            </a:r>
            <a:endParaRPr lang="en-US" altLang="en-US" dirty="0"/>
          </a:p>
        </p:txBody>
      </p:sp>
      <p:sp>
        <p:nvSpPr>
          <p:cNvPr id="7" name="Footer Placeholder 5"/>
          <p:cNvSpPr>
            <a:spLocks noGrp="1"/>
          </p:cNvSpPr>
          <p:nvPr>
            <p:ph type="ftr" sz="quarter" idx="4"/>
          </p:nvPr>
        </p:nvSpPr>
        <p:spPr>
          <a:xfrm>
            <a:off x="0" y="8893176"/>
            <a:ext cx="3067050" cy="468313"/>
          </a:xfrm>
        </p:spPr>
        <p:txBody>
          <a:bodyPr/>
          <a:lstStyle/>
          <a:p>
            <a:pPr>
              <a:defRPr/>
            </a:pPr>
            <a:r>
              <a:rPr lang="en-US" dirty="0"/>
              <a:t>© Copyright GED Testing Service LLC. All rights reserved</a:t>
            </a:r>
          </a:p>
        </p:txBody>
      </p:sp>
    </p:spTree>
    <p:extLst>
      <p:ext uri="{BB962C8B-B14F-4D97-AF65-F5344CB8AC3E}">
        <p14:creationId xmlns:p14="http://schemas.microsoft.com/office/powerpoint/2010/main" val="1885371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Connecting the Dots</a:t>
            </a:r>
          </a:p>
        </p:txBody>
      </p:sp>
      <p:sp>
        <p:nvSpPr>
          <p:cNvPr id="5" name="Date Placeholder 4"/>
          <p:cNvSpPr>
            <a:spLocks noGrp="1"/>
          </p:cNvSpPr>
          <p:nvPr>
            <p:ph type="dt" idx="11"/>
          </p:nvPr>
        </p:nvSpPr>
        <p:spPr/>
        <p:txBody>
          <a:bodyPr/>
          <a:lstStyle/>
          <a:p>
            <a:r>
              <a:rPr lang="en-US"/>
              <a:t>7/2017</a:t>
            </a:r>
          </a:p>
        </p:txBody>
      </p:sp>
      <p:sp>
        <p:nvSpPr>
          <p:cNvPr id="6" name="Footer Placeholder 5"/>
          <p:cNvSpPr>
            <a:spLocks noGrp="1"/>
          </p:cNvSpPr>
          <p:nvPr>
            <p:ph type="ftr" sz="quarter" idx="12"/>
          </p:nvPr>
        </p:nvSpPr>
        <p:spPr/>
        <p:txBody>
          <a:bodyPr/>
          <a:lstStyle/>
          <a:p>
            <a:r>
              <a:rPr lang="en-US" dirty="0"/>
              <a:t>© Copyright GED Testing Service LLC. All rights reserved.</a:t>
            </a:r>
          </a:p>
        </p:txBody>
      </p:sp>
      <p:sp>
        <p:nvSpPr>
          <p:cNvPr id="7" name="Slide Number Placeholder 6"/>
          <p:cNvSpPr>
            <a:spLocks noGrp="1"/>
          </p:cNvSpPr>
          <p:nvPr>
            <p:ph type="sldNum" sz="quarter" idx="13"/>
          </p:nvPr>
        </p:nvSpPr>
        <p:spPr/>
        <p:txBody>
          <a:bodyPr/>
          <a:lstStyle/>
          <a:p>
            <a:fld id="{4FA8C200-9146-2E47-BE29-58F523586F58}" type="slidenum">
              <a:rPr lang="en-US" smtClean="0"/>
              <a:t>6</a:t>
            </a:fld>
            <a:endParaRPr lang="en-US"/>
          </a:p>
        </p:txBody>
      </p:sp>
    </p:spTree>
    <p:extLst>
      <p:ext uri="{BB962C8B-B14F-4D97-AF65-F5344CB8AC3E}">
        <p14:creationId xmlns:p14="http://schemas.microsoft.com/office/powerpoint/2010/main" val="720546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baseline="0" dirty="0"/>
          </a:p>
          <a:p>
            <a:r>
              <a:rPr lang="en-US" dirty="0"/>
              <a:t>Let’s look at an example. </a:t>
            </a:r>
            <a:r>
              <a:rPr lang="en-US" baseline="0" dirty="0"/>
              <a:t>Think for a moment about this high impact indicator from Reasoning through Language Arts –order sequences of events in texts. Yes, it is important for RLA, especially in literary texts where students need to determine what happened first, second, etc. However, it is also important in Social Studies where students may need to identify a chronological structure of a historical narrative and sequences steps in a process. In science, students need to be able to reason form data or evidence to a conclusion – a sequential approach. Even in math it is important that students are able to sequence text. Think about problem solving and the need for a student to search for and recognize an entry point and then plan an sequenced approach to solving a problem. One indicator with implications for all four content areas.</a:t>
            </a:r>
          </a:p>
          <a:p>
            <a:endParaRPr lang="en-US" baseline="0" dirty="0"/>
          </a:p>
          <a:p>
            <a:r>
              <a:rPr lang="en-US" baseline="0" dirty="0"/>
              <a:t>All of these indicators are related and so are the strategies that we incorporate in to our classroom. By teaching a strategy for ordering texts and ideas more deeply students can then apply this strategy or a similar strategy throughout the different content areas.</a:t>
            </a:r>
            <a:endParaRPr lang="en-US" dirty="0"/>
          </a:p>
        </p:txBody>
      </p:sp>
      <p:sp>
        <p:nvSpPr>
          <p:cNvPr id="4" name="Slide Number Placeholder 3"/>
          <p:cNvSpPr>
            <a:spLocks noGrp="1"/>
          </p:cNvSpPr>
          <p:nvPr>
            <p:ph type="sldNum" sz="quarter" idx="10"/>
          </p:nvPr>
        </p:nvSpPr>
        <p:spPr/>
        <p:txBody>
          <a:bodyPr/>
          <a:lstStyle/>
          <a:p>
            <a:pPr>
              <a:defRPr/>
            </a:pPr>
            <a:fld id="{C021BA69-382D-4416-BE3D-C6A30DBB3278}" type="slidenum">
              <a:rPr lang="en-US" altLang="en-US" smtClean="0"/>
              <a:pPr>
                <a:defRPr/>
              </a:pPr>
              <a:t>36</a:t>
            </a:fld>
            <a:endParaRPr lang="en-US" altLang="en-US" dirty="0"/>
          </a:p>
        </p:txBody>
      </p:sp>
      <p:sp>
        <p:nvSpPr>
          <p:cNvPr id="5" name="Header Placeholder 3"/>
          <p:cNvSpPr>
            <a:spLocks noGrp="1"/>
          </p:cNvSpPr>
          <p:nvPr>
            <p:ph type="hdr" sz="quarter"/>
          </p:nvPr>
        </p:nvSpPr>
        <p:spPr>
          <a:xfrm>
            <a:off x="1" y="3"/>
            <a:ext cx="2040081" cy="931856"/>
          </a:xfrm>
        </p:spPr>
        <p:txBody>
          <a:bodyPr/>
          <a:lstStyle/>
          <a:p>
            <a:pPr>
              <a:defRPr/>
            </a:pPr>
            <a:r>
              <a:rPr lang="en-US" dirty="0"/>
              <a:t>From Assessment Targets to PLDs to HIIs</a:t>
            </a:r>
          </a:p>
        </p:txBody>
      </p:sp>
      <p:sp>
        <p:nvSpPr>
          <p:cNvPr id="6" name="Rectangle 3"/>
          <p:cNvSpPr>
            <a:spLocks noGrp="1" noChangeArrowheads="1"/>
          </p:cNvSpPr>
          <p:nvPr>
            <p:ph type="dt" sz="quarter" idx="1"/>
          </p:nvPr>
        </p:nvSpPr>
        <p:spPr bwMode="auto">
          <a:xfrm>
            <a:off x="2335646" y="3"/>
            <a:ext cx="1787116" cy="9318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ea typeface="MS PGothic" pitchFamily="34" charset="-128"/>
              </a:defRPr>
            </a:lvl1pPr>
            <a:lvl2pPr marL="804893" indent="-309574" eaLnBrk="0" hangingPunct="0">
              <a:spcBef>
                <a:spcPct val="30000"/>
              </a:spcBef>
              <a:defRPr sz="1300">
                <a:solidFill>
                  <a:schemeClr val="tx1"/>
                </a:solidFill>
                <a:latin typeface="Calibri" pitchFamily="34" charset="0"/>
                <a:ea typeface="MS PGothic" pitchFamily="34" charset="-128"/>
              </a:defRPr>
            </a:lvl2pPr>
            <a:lvl3pPr marL="1238299" indent="-247660" eaLnBrk="0" hangingPunct="0">
              <a:spcBef>
                <a:spcPct val="30000"/>
              </a:spcBef>
              <a:defRPr sz="1300">
                <a:solidFill>
                  <a:schemeClr val="tx1"/>
                </a:solidFill>
                <a:latin typeface="Calibri" pitchFamily="34" charset="0"/>
                <a:ea typeface="MS PGothic" pitchFamily="34" charset="-128"/>
              </a:defRPr>
            </a:lvl3pPr>
            <a:lvl4pPr marL="1733617" indent="-247660" eaLnBrk="0" hangingPunct="0">
              <a:spcBef>
                <a:spcPct val="30000"/>
              </a:spcBef>
              <a:defRPr sz="1300">
                <a:solidFill>
                  <a:schemeClr val="tx1"/>
                </a:solidFill>
                <a:latin typeface="Calibri" pitchFamily="34" charset="0"/>
                <a:ea typeface="MS PGothic" pitchFamily="34" charset="-128"/>
              </a:defRPr>
            </a:lvl4pPr>
            <a:lvl5pPr marL="2228937" indent="-247660" eaLnBrk="0" hangingPunct="0">
              <a:spcBef>
                <a:spcPct val="30000"/>
              </a:spcBef>
              <a:defRPr sz="1300">
                <a:solidFill>
                  <a:schemeClr val="tx1"/>
                </a:solidFill>
                <a:latin typeface="Calibri" pitchFamily="34" charset="0"/>
                <a:ea typeface="MS PGothic" pitchFamily="34" charset="-128"/>
              </a:defRPr>
            </a:lvl5pPr>
            <a:lvl6pPr marL="2724256" indent="-247660" defTabSz="495319" eaLnBrk="0" fontAlgn="base" hangingPunct="0">
              <a:spcBef>
                <a:spcPct val="30000"/>
              </a:spcBef>
              <a:spcAft>
                <a:spcPct val="0"/>
              </a:spcAft>
              <a:defRPr sz="1300">
                <a:solidFill>
                  <a:schemeClr val="tx1"/>
                </a:solidFill>
                <a:latin typeface="Calibri" pitchFamily="34" charset="0"/>
                <a:ea typeface="MS PGothic" pitchFamily="34" charset="-128"/>
              </a:defRPr>
            </a:lvl6pPr>
            <a:lvl7pPr marL="3219575" indent="-247660" defTabSz="495319" eaLnBrk="0" fontAlgn="base" hangingPunct="0">
              <a:spcBef>
                <a:spcPct val="30000"/>
              </a:spcBef>
              <a:spcAft>
                <a:spcPct val="0"/>
              </a:spcAft>
              <a:defRPr sz="1300">
                <a:solidFill>
                  <a:schemeClr val="tx1"/>
                </a:solidFill>
                <a:latin typeface="Calibri" pitchFamily="34" charset="0"/>
                <a:ea typeface="MS PGothic" pitchFamily="34" charset="-128"/>
              </a:defRPr>
            </a:lvl7pPr>
            <a:lvl8pPr marL="3714895" indent="-247660" defTabSz="495319" eaLnBrk="0" fontAlgn="base" hangingPunct="0">
              <a:spcBef>
                <a:spcPct val="30000"/>
              </a:spcBef>
              <a:spcAft>
                <a:spcPct val="0"/>
              </a:spcAft>
              <a:defRPr sz="1300">
                <a:solidFill>
                  <a:schemeClr val="tx1"/>
                </a:solidFill>
                <a:latin typeface="Calibri" pitchFamily="34" charset="0"/>
                <a:ea typeface="MS PGothic" pitchFamily="34" charset="-128"/>
              </a:defRPr>
            </a:lvl8pPr>
            <a:lvl9pPr marL="4210213" indent="-247660" defTabSz="495319"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eaLnBrk="1" hangingPunct="1">
              <a:spcBef>
                <a:spcPct val="0"/>
              </a:spcBef>
            </a:pPr>
            <a:r>
              <a:rPr lang="en-US" altLang="en-US" dirty="0"/>
              <a:t>7/2018</a:t>
            </a:r>
          </a:p>
        </p:txBody>
      </p:sp>
      <p:sp>
        <p:nvSpPr>
          <p:cNvPr id="7" name="Footer Placeholder 5"/>
          <p:cNvSpPr>
            <a:spLocks noGrp="1"/>
          </p:cNvSpPr>
          <p:nvPr>
            <p:ph type="ftr" sz="quarter" idx="4"/>
          </p:nvPr>
        </p:nvSpPr>
        <p:spPr>
          <a:xfrm>
            <a:off x="0" y="17695777"/>
            <a:ext cx="1787116" cy="931856"/>
          </a:xfrm>
        </p:spPr>
        <p:txBody>
          <a:bodyPr/>
          <a:lstStyle/>
          <a:p>
            <a:pPr>
              <a:defRPr/>
            </a:pPr>
            <a:r>
              <a:rPr lang="en-US" dirty="0"/>
              <a:t>© Copyright GED Testing Service LLC. All rights reserved</a:t>
            </a:r>
          </a:p>
        </p:txBody>
      </p:sp>
    </p:spTree>
    <p:extLst>
      <p:ext uri="{BB962C8B-B14F-4D97-AF65-F5344CB8AC3E}">
        <p14:creationId xmlns:p14="http://schemas.microsoft.com/office/powerpoint/2010/main" val="12018868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b="1" dirty="0"/>
          </a:p>
          <a:p>
            <a:r>
              <a:rPr lang="en-US" b="0" dirty="0"/>
              <a:t>Let’s dig a little deeper and look at another example</a:t>
            </a:r>
            <a:r>
              <a:rPr lang="en-US" b="0" baseline="0" dirty="0"/>
              <a:t> of the relationship</a:t>
            </a:r>
            <a:r>
              <a:rPr lang="en-US" b="0" dirty="0"/>
              <a:t> between indicators </a:t>
            </a:r>
            <a:r>
              <a:rPr lang="en-US" b="0" baseline="0" dirty="0"/>
              <a:t>and strategies to use in the classroom. Note that on this chart, you see both bolded and unbolded text. The bolded text indicates a high impact indicator. Unbolded text indicates an assessment target or indicator which is not a high impact indicator. However, even if an indicator is not bolded, the indicator does  include a related skill. Remember, both are highly important in planning instruction.</a:t>
            </a:r>
          </a:p>
          <a:p>
            <a:endParaRPr lang="en-US" b="0" baseline="0" dirty="0"/>
          </a:p>
          <a:p>
            <a:r>
              <a:rPr lang="en-US" b="0" baseline="0" dirty="0"/>
              <a:t>Review each box on the chart.</a:t>
            </a:r>
            <a:endParaRPr lang="en-US" b="0" dirty="0"/>
          </a:p>
        </p:txBody>
      </p:sp>
      <p:sp>
        <p:nvSpPr>
          <p:cNvPr id="4" name="Slide Number Placeholder 3"/>
          <p:cNvSpPr>
            <a:spLocks noGrp="1"/>
          </p:cNvSpPr>
          <p:nvPr>
            <p:ph type="sldNum" sz="quarter" idx="10"/>
          </p:nvPr>
        </p:nvSpPr>
        <p:spPr/>
        <p:txBody>
          <a:bodyPr/>
          <a:lstStyle/>
          <a:p>
            <a:pPr>
              <a:defRPr/>
            </a:pPr>
            <a:fld id="{C021BA69-382D-4416-BE3D-C6A30DBB3278}" type="slidenum">
              <a:rPr lang="en-US" altLang="en-US" smtClean="0"/>
              <a:pPr>
                <a:defRPr/>
              </a:pPr>
              <a:t>37</a:t>
            </a:fld>
            <a:endParaRPr lang="en-US" altLang="en-US" dirty="0"/>
          </a:p>
        </p:txBody>
      </p:sp>
      <p:sp>
        <p:nvSpPr>
          <p:cNvPr id="5" name="Date Placeholder 4"/>
          <p:cNvSpPr>
            <a:spLocks noGrp="1"/>
          </p:cNvSpPr>
          <p:nvPr>
            <p:ph type="dt" idx="11"/>
          </p:nvPr>
        </p:nvSpPr>
        <p:spPr/>
        <p:txBody>
          <a:bodyPr/>
          <a:lstStyle/>
          <a:p>
            <a:pPr>
              <a:defRPr/>
            </a:pPr>
            <a:r>
              <a:rPr lang="en-US" altLang="en-US"/>
              <a:t>7/2017</a:t>
            </a:r>
            <a:endParaRPr lang="en-US" altLang="en-US" dirty="0"/>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Header Placeholder 6"/>
          <p:cNvSpPr>
            <a:spLocks noGrp="1"/>
          </p:cNvSpPr>
          <p:nvPr>
            <p:ph type="hdr" sz="quarter" idx="13"/>
          </p:nvPr>
        </p:nvSpPr>
        <p:spPr/>
        <p:txBody>
          <a:bodyPr/>
          <a:lstStyle/>
          <a:p>
            <a:pPr>
              <a:defRPr/>
            </a:pPr>
            <a:r>
              <a:rPr lang="en-US" dirty="0"/>
              <a:t>From Assessment Targets to PLDs to HIIs</a:t>
            </a:r>
          </a:p>
        </p:txBody>
      </p:sp>
    </p:spTree>
    <p:extLst>
      <p:ext uri="{BB962C8B-B14F-4D97-AF65-F5344CB8AC3E}">
        <p14:creationId xmlns:p14="http://schemas.microsoft.com/office/powerpoint/2010/main" val="2986218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b="0" dirty="0"/>
          </a:p>
          <a:p>
            <a:r>
              <a:rPr lang="en-US" b="0" dirty="0"/>
              <a:t>Share</a:t>
            </a:r>
            <a:r>
              <a:rPr lang="en-US" b="0" baseline="0" dirty="0"/>
              <a:t> with participants how to access the HIIs and the Relationships Chart. Walk through the indicators briefly and show how they</a:t>
            </a:r>
            <a:endParaRPr lang="en-US" b="0" dirty="0"/>
          </a:p>
          <a:p>
            <a:endParaRPr lang="en-US" b="0" dirty="0"/>
          </a:p>
          <a:p>
            <a:endParaRPr lang="en-US" b="0" dirty="0"/>
          </a:p>
        </p:txBody>
      </p:sp>
      <p:sp>
        <p:nvSpPr>
          <p:cNvPr id="4" name="Header Placeholder 3"/>
          <p:cNvSpPr>
            <a:spLocks noGrp="1"/>
          </p:cNvSpPr>
          <p:nvPr>
            <p:ph type="hdr" sz="quarter" idx="10"/>
          </p:nvPr>
        </p:nvSpPr>
        <p:spPr/>
        <p:txBody>
          <a:bodyPr/>
          <a:lstStyle/>
          <a:p>
            <a:pPr>
              <a:defRPr/>
            </a:pPr>
            <a:r>
              <a:rPr lang="en-US"/>
              <a:t>Connecting the Dots</a:t>
            </a:r>
            <a:endParaRPr lang="en-US" dirty="0"/>
          </a:p>
        </p:txBody>
      </p:sp>
      <p:sp>
        <p:nvSpPr>
          <p:cNvPr id="5" name="Date Placeholder 4"/>
          <p:cNvSpPr>
            <a:spLocks noGrp="1"/>
          </p:cNvSpPr>
          <p:nvPr>
            <p:ph type="dt" idx="11"/>
          </p:nvPr>
        </p:nvSpPr>
        <p:spPr/>
        <p:txBody>
          <a:bodyPr/>
          <a:lstStyle/>
          <a:p>
            <a:pPr>
              <a:defRPr/>
            </a:pPr>
            <a:r>
              <a:rPr lang="en-US" altLang="en-US"/>
              <a:t>7/2017</a:t>
            </a:r>
            <a:endParaRPr lang="en-US" altLang="en-US" dirty="0"/>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38</a:t>
            </a:fld>
            <a:endParaRPr lang="en-US" altLang="en-US" dirty="0"/>
          </a:p>
        </p:txBody>
      </p:sp>
    </p:spTree>
    <p:extLst>
      <p:ext uri="{BB962C8B-B14F-4D97-AF65-F5344CB8AC3E}">
        <p14:creationId xmlns:p14="http://schemas.microsoft.com/office/powerpoint/2010/main" val="39968946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Key Points</a:t>
            </a:r>
          </a:p>
          <a:p>
            <a:endParaRPr lang="en-US" altLang="en-US" b="1" dirty="0"/>
          </a:p>
          <a:p>
            <a:r>
              <a:rPr lang="en-US" altLang="en-US" dirty="0"/>
              <a:t>The next few slides provide a quick overview of the GED</a:t>
            </a:r>
            <a:r>
              <a:rPr lang="en-US" altLang="en-US" baseline="30000" dirty="0"/>
              <a:t>®</a:t>
            </a:r>
            <a:r>
              <a:rPr lang="en-US" altLang="en-US" dirty="0"/>
              <a:t> test.</a:t>
            </a:r>
          </a:p>
          <a:p>
            <a:endParaRPr lang="en-US" dirty="0"/>
          </a:p>
        </p:txBody>
      </p:sp>
      <p:sp>
        <p:nvSpPr>
          <p:cNvPr id="4" name="Slide Number Placeholder 3"/>
          <p:cNvSpPr>
            <a:spLocks noGrp="1"/>
          </p:cNvSpPr>
          <p:nvPr>
            <p:ph type="sldNum" sz="quarter" idx="10"/>
          </p:nvPr>
        </p:nvSpPr>
        <p:spPr/>
        <p:txBody>
          <a:bodyPr/>
          <a:lstStyle/>
          <a:p>
            <a:fld id="{6583769A-2A3C-664A-B1A3-FCFF0FA87D20}" type="slidenum">
              <a:rPr lang="en-US" smtClean="0"/>
              <a:t>39</a:t>
            </a:fld>
            <a:endParaRPr lang="en-US"/>
          </a:p>
        </p:txBody>
      </p:sp>
    </p:spTree>
    <p:extLst>
      <p:ext uri="{BB962C8B-B14F-4D97-AF65-F5344CB8AC3E}">
        <p14:creationId xmlns:p14="http://schemas.microsoft.com/office/powerpoint/2010/main" val="1644926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5376">
              <a:defRPr/>
            </a:pPr>
            <a:r>
              <a:rPr lang="en-US" b="1" dirty="0"/>
              <a:t>Key Points</a:t>
            </a:r>
          </a:p>
          <a:p>
            <a:endParaRPr lang="en-US" dirty="0"/>
          </a:p>
          <a:p>
            <a:r>
              <a:rPr lang="en-US" dirty="0"/>
              <a:t>Test-takers</a:t>
            </a:r>
            <a:r>
              <a:rPr lang="en-US" baseline="0" dirty="0"/>
              <a:t> should be familiar with the expectations of the constructed response prior to taking the test. This information should be an integral part of classroom instruction.</a:t>
            </a:r>
          </a:p>
          <a:p>
            <a:endParaRPr lang="en-US" baseline="0" dirty="0"/>
          </a:p>
          <a:p>
            <a:r>
              <a:rPr lang="en-US" altLang="en-US" dirty="0">
                <a:cs typeface="Arial" panose="020B0604020202020204" pitchFamily="34" charset="0"/>
              </a:rPr>
              <a:t>[Review the bullets on the slides.]</a:t>
            </a:r>
          </a:p>
        </p:txBody>
      </p:sp>
      <p:sp>
        <p:nvSpPr>
          <p:cNvPr id="4" name="Slide Number Placeholder 3"/>
          <p:cNvSpPr>
            <a:spLocks noGrp="1"/>
          </p:cNvSpPr>
          <p:nvPr>
            <p:ph type="sldNum" sz="quarter" idx="10"/>
          </p:nvPr>
        </p:nvSpPr>
        <p:spPr/>
        <p:txBody>
          <a:bodyPr/>
          <a:lstStyle/>
          <a:p>
            <a:fld id="{451AB931-6628-4A56-ADCD-C81DD4910026}" type="slidenum">
              <a:rPr lang="en-US" smtClean="0"/>
              <a:t>47</a:t>
            </a:fld>
            <a:endParaRPr lang="en-US" dirty="0"/>
          </a:p>
        </p:txBody>
      </p:sp>
      <p:sp>
        <p:nvSpPr>
          <p:cNvPr id="5" name="Header Placeholder 4"/>
          <p:cNvSpPr>
            <a:spLocks noGrp="1"/>
          </p:cNvSpPr>
          <p:nvPr>
            <p:ph type="hdr" sz="quarter" idx="11"/>
          </p:nvPr>
        </p:nvSpPr>
        <p:spPr/>
        <p:txBody>
          <a:bodyPr/>
          <a:lstStyle/>
          <a:p>
            <a:r>
              <a:rPr lang="en-US" dirty="0"/>
              <a:t>What Students Need to Know: RLA’s Extended Response</a:t>
            </a:r>
          </a:p>
        </p:txBody>
      </p:sp>
      <p:sp>
        <p:nvSpPr>
          <p:cNvPr id="6" name="Date Placeholder 5"/>
          <p:cNvSpPr>
            <a:spLocks noGrp="1"/>
          </p:cNvSpPr>
          <p:nvPr>
            <p:ph type="dt" idx="12"/>
          </p:nvPr>
        </p:nvSpPr>
        <p:spPr/>
        <p:txBody>
          <a:bodyPr/>
          <a:lstStyle/>
          <a:p>
            <a:r>
              <a:rPr lang="en-US" dirty="0"/>
              <a:t>12/2017</a:t>
            </a:r>
          </a:p>
        </p:txBody>
      </p:sp>
      <p:sp>
        <p:nvSpPr>
          <p:cNvPr id="7" name="Footer Placeholder 6"/>
          <p:cNvSpPr>
            <a:spLocks noGrp="1"/>
          </p:cNvSpPr>
          <p:nvPr>
            <p:ph type="ftr" sz="quarter" idx="13"/>
          </p:nvPr>
        </p:nvSpPr>
        <p:spPr/>
        <p:txBody>
          <a:bodyPr/>
          <a:lstStyle/>
          <a:p>
            <a:r>
              <a:rPr lang="en-US" dirty="0"/>
              <a:t>© Copyright GED Testing Service LLC. All rights reserved</a:t>
            </a:r>
          </a:p>
        </p:txBody>
      </p:sp>
    </p:spTree>
    <p:extLst>
      <p:ext uri="{BB962C8B-B14F-4D97-AF65-F5344CB8AC3E}">
        <p14:creationId xmlns:p14="http://schemas.microsoft.com/office/powerpoint/2010/main" val="8665067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5376">
              <a:defRPr/>
            </a:pPr>
            <a:r>
              <a:rPr lang="en-US" b="1" dirty="0"/>
              <a:t>Key Points</a:t>
            </a:r>
          </a:p>
          <a:p>
            <a:endParaRPr lang="en-US" dirty="0"/>
          </a:p>
          <a:p>
            <a:r>
              <a:rPr lang="en-US" altLang="en-US" dirty="0">
                <a:cs typeface="Arial" panose="020B0604020202020204" pitchFamily="34" charset="0"/>
              </a:rPr>
              <a:t>[Review the bullets on the slides.]</a:t>
            </a:r>
          </a:p>
          <a:p>
            <a:endParaRPr lang="en-US" dirty="0"/>
          </a:p>
          <a:p>
            <a:r>
              <a:rPr lang="en-US" dirty="0"/>
              <a:t>Discuss that these are ideas</a:t>
            </a:r>
            <a:r>
              <a:rPr lang="en-US" baseline="0" dirty="0"/>
              <a:t> on how to improve scores. Also, note that the length is not about counting words, but rather is indicates that the writing sample needs to be long enough to adequately address the prompt. A short paragraph is not enough.</a:t>
            </a:r>
            <a:endParaRPr lang="en-US" dirty="0"/>
          </a:p>
        </p:txBody>
      </p:sp>
      <p:sp>
        <p:nvSpPr>
          <p:cNvPr id="4" name="Slide Number Placeholder 3"/>
          <p:cNvSpPr>
            <a:spLocks noGrp="1"/>
          </p:cNvSpPr>
          <p:nvPr>
            <p:ph type="sldNum" sz="quarter" idx="10"/>
          </p:nvPr>
        </p:nvSpPr>
        <p:spPr/>
        <p:txBody>
          <a:bodyPr/>
          <a:lstStyle/>
          <a:p>
            <a:fld id="{4FA8C200-9146-2E47-BE29-58F523586F58}" type="slidenum">
              <a:rPr lang="en-US" smtClean="0"/>
              <a:t>48</a:t>
            </a:fld>
            <a:endParaRPr lang="en-US" dirty="0"/>
          </a:p>
        </p:txBody>
      </p:sp>
      <p:sp>
        <p:nvSpPr>
          <p:cNvPr id="5" name="Footer Placeholder 4"/>
          <p:cNvSpPr>
            <a:spLocks noGrp="1"/>
          </p:cNvSpPr>
          <p:nvPr>
            <p:ph type="ftr" sz="quarter" idx="11"/>
          </p:nvPr>
        </p:nvSpPr>
        <p:spPr/>
        <p:txBody>
          <a:bodyPr/>
          <a:lstStyle/>
          <a:p>
            <a:r>
              <a:rPr lang="en-US" dirty="0"/>
              <a:t>© Copyright GED Testing Service LLC. All rights reserved</a:t>
            </a:r>
          </a:p>
        </p:txBody>
      </p:sp>
      <p:sp>
        <p:nvSpPr>
          <p:cNvPr id="6" name="Date Placeholder 5"/>
          <p:cNvSpPr>
            <a:spLocks noGrp="1"/>
          </p:cNvSpPr>
          <p:nvPr>
            <p:ph type="dt" idx="12"/>
          </p:nvPr>
        </p:nvSpPr>
        <p:spPr/>
        <p:txBody>
          <a:bodyPr/>
          <a:lstStyle/>
          <a:p>
            <a:r>
              <a:rPr lang="en-US" dirty="0"/>
              <a:t>12/2017</a:t>
            </a:r>
          </a:p>
        </p:txBody>
      </p:sp>
      <p:sp>
        <p:nvSpPr>
          <p:cNvPr id="7" name="Header Placeholder 6"/>
          <p:cNvSpPr>
            <a:spLocks noGrp="1"/>
          </p:cNvSpPr>
          <p:nvPr>
            <p:ph type="hdr" sz="quarter" idx="13"/>
          </p:nvPr>
        </p:nvSpPr>
        <p:spPr/>
        <p:txBody>
          <a:bodyPr/>
          <a:lstStyle/>
          <a:p>
            <a:r>
              <a:rPr lang="en-US" dirty="0"/>
              <a:t>What Students Need to Know: RLA’s Extended Response</a:t>
            </a:r>
          </a:p>
        </p:txBody>
      </p:sp>
    </p:spTree>
    <p:extLst>
      <p:ext uri="{BB962C8B-B14F-4D97-AF65-F5344CB8AC3E}">
        <p14:creationId xmlns:p14="http://schemas.microsoft.com/office/powerpoint/2010/main" val="36770503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cs typeface="Arial" pitchFamily="34" charset="0"/>
              </a:rPr>
              <a:t>Key Points</a:t>
            </a:r>
          </a:p>
          <a:p>
            <a:endParaRPr lang="en-US" dirty="0">
              <a:cs typeface="Arial" pitchFamily="34" charset="0"/>
            </a:endParaRPr>
          </a:p>
          <a:p>
            <a:r>
              <a:rPr lang="en-US" dirty="0">
                <a:cs typeface="Arial" pitchFamily="34" charset="0"/>
              </a:rPr>
              <a:t>The next tip is to incorporate reading and writing into every classroom, every day.</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18" indent="-285738" eaLnBrk="0" hangingPunct="0">
              <a:defRPr>
                <a:solidFill>
                  <a:schemeClr val="tx1"/>
                </a:solidFill>
                <a:latin typeface="Arial" charset="0"/>
                <a:ea typeface="ＭＳ Ｐゴシック" charset="-128"/>
              </a:defRPr>
            </a:lvl2pPr>
            <a:lvl3pPr marL="1142950" indent="-228590" eaLnBrk="0" hangingPunct="0">
              <a:defRPr>
                <a:solidFill>
                  <a:schemeClr val="tx1"/>
                </a:solidFill>
                <a:latin typeface="Arial" charset="0"/>
                <a:ea typeface="ＭＳ Ｐゴシック" charset="-128"/>
              </a:defRPr>
            </a:lvl3pPr>
            <a:lvl4pPr marL="1600131" indent="-228590" eaLnBrk="0" hangingPunct="0">
              <a:defRPr>
                <a:solidFill>
                  <a:schemeClr val="tx1"/>
                </a:solidFill>
                <a:latin typeface="Arial" charset="0"/>
                <a:ea typeface="ＭＳ Ｐゴシック" charset="-128"/>
              </a:defRPr>
            </a:lvl4pPr>
            <a:lvl5pPr marL="2057310" indent="-228590" eaLnBrk="0" hangingPunct="0">
              <a:defRPr>
                <a:solidFill>
                  <a:schemeClr val="tx1"/>
                </a:solidFill>
                <a:latin typeface="Arial" charset="0"/>
                <a:ea typeface="ＭＳ Ｐゴシック" charset="-128"/>
              </a:defRPr>
            </a:lvl5pPr>
            <a:lvl6pPr marL="2514491" indent="-228590" eaLnBrk="0" fontAlgn="base" hangingPunct="0">
              <a:spcBef>
                <a:spcPct val="0"/>
              </a:spcBef>
              <a:spcAft>
                <a:spcPct val="0"/>
              </a:spcAft>
              <a:defRPr>
                <a:solidFill>
                  <a:schemeClr val="tx1"/>
                </a:solidFill>
                <a:latin typeface="Arial" charset="0"/>
                <a:ea typeface="ＭＳ Ｐゴシック" charset="-128"/>
              </a:defRPr>
            </a:lvl6pPr>
            <a:lvl7pPr marL="2971670" indent="-228590" eaLnBrk="0" fontAlgn="base" hangingPunct="0">
              <a:spcBef>
                <a:spcPct val="0"/>
              </a:spcBef>
              <a:spcAft>
                <a:spcPct val="0"/>
              </a:spcAft>
              <a:defRPr>
                <a:solidFill>
                  <a:schemeClr val="tx1"/>
                </a:solidFill>
                <a:latin typeface="Arial" charset="0"/>
                <a:ea typeface="ＭＳ Ｐゴシック" charset="-128"/>
              </a:defRPr>
            </a:lvl7pPr>
            <a:lvl8pPr marL="3428851" indent="-228590" eaLnBrk="0" fontAlgn="base" hangingPunct="0">
              <a:spcBef>
                <a:spcPct val="0"/>
              </a:spcBef>
              <a:spcAft>
                <a:spcPct val="0"/>
              </a:spcAft>
              <a:defRPr>
                <a:solidFill>
                  <a:schemeClr val="tx1"/>
                </a:solidFill>
                <a:latin typeface="Arial" charset="0"/>
                <a:ea typeface="ＭＳ Ｐゴシック" charset="-128"/>
              </a:defRPr>
            </a:lvl8pPr>
            <a:lvl9pPr marL="3886031" indent="-22859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C4E8B268-D10D-485F-B29E-2CAEB3C32E19}" type="slidenum">
              <a:rPr lang="en-US" smtClean="0"/>
              <a:pPr eaLnBrk="1" hangingPunct="1"/>
              <a:t>53</a:t>
            </a:fld>
            <a:endParaRPr lang="en-US" dirty="0"/>
          </a:p>
        </p:txBody>
      </p:sp>
      <p:sp>
        <p:nvSpPr>
          <p:cNvPr id="2" name="Date Placeholder 1"/>
          <p:cNvSpPr>
            <a:spLocks noGrp="1"/>
          </p:cNvSpPr>
          <p:nvPr>
            <p:ph type="dt" idx="10"/>
          </p:nvPr>
        </p:nvSpPr>
        <p:spPr/>
        <p:txBody>
          <a:bodyPr/>
          <a:lstStyle/>
          <a:p>
            <a:r>
              <a:rPr lang="en-US"/>
              <a:t>7/2017</a:t>
            </a:r>
            <a:endParaRPr lang="en-US" dirty="0"/>
          </a:p>
        </p:txBody>
      </p:sp>
      <p:sp>
        <p:nvSpPr>
          <p:cNvPr id="3" name="Footer Placeholder 2"/>
          <p:cNvSpPr>
            <a:spLocks noGrp="1"/>
          </p:cNvSpPr>
          <p:nvPr>
            <p:ph type="ftr" sz="quarter" idx="11"/>
          </p:nvPr>
        </p:nvSpPr>
        <p:spPr/>
        <p:txBody>
          <a:bodyPr/>
          <a:lstStyle/>
          <a:p>
            <a:r>
              <a:rPr lang="en-US" dirty="0"/>
              <a:t>© Copyright GED Testing Service LLC. All rights reserved.</a:t>
            </a:r>
          </a:p>
        </p:txBody>
      </p:sp>
      <p:sp>
        <p:nvSpPr>
          <p:cNvPr id="4" name="Header Placeholder 3"/>
          <p:cNvSpPr>
            <a:spLocks noGrp="1"/>
          </p:cNvSpPr>
          <p:nvPr>
            <p:ph type="hdr" sz="quarter" idx="12"/>
          </p:nvPr>
        </p:nvSpPr>
        <p:spPr/>
        <p:txBody>
          <a:bodyPr/>
          <a:lstStyle/>
          <a:p>
            <a:r>
              <a:rPr lang="en-US"/>
              <a:t>Connecting the Dots</a:t>
            </a:r>
            <a:endParaRPr lang="en-US" dirty="0"/>
          </a:p>
        </p:txBody>
      </p:sp>
    </p:spTree>
    <p:extLst>
      <p:ext uri="{BB962C8B-B14F-4D97-AF65-F5344CB8AC3E}">
        <p14:creationId xmlns:p14="http://schemas.microsoft.com/office/powerpoint/2010/main" val="21808038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dirty="0"/>
          </a:p>
          <a:p>
            <a:r>
              <a:rPr lang="en-US" dirty="0"/>
              <a:t>There is a link</a:t>
            </a:r>
            <a:r>
              <a:rPr lang="en-US" baseline="0" dirty="0"/>
              <a:t> between reading and writing. We have known that for a long time. Students who read – write better. Students who write – read more. So as we look at strategies for the classroom, we need to ensure that the reading strategies that we select lead to writing and that the writing strategies we select encourage further reading.</a:t>
            </a:r>
            <a:endParaRPr lang="en-US" dirty="0"/>
          </a:p>
        </p:txBody>
      </p:sp>
      <p:sp>
        <p:nvSpPr>
          <p:cNvPr id="4" name="Header Placeholder 3"/>
          <p:cNvSpPr>
            <a:spLocks noGrp="1"/>
          </p:cNvSpPr>
          <p:nvPr>
            <p:ph type="hdr" sz="quarter" idx="10"/>
          </p:nvPr>
        </p:nvSpPr>
        <p:spPr/>
        <p:txBody>
          <a:bodyPr/>
          <a:lstStyle/>
          <a:p>
            <a:r>
              <a:rPr lang="en-US"/>
              <a:t>Connecting the Dots</a:t>
            </a:r>
            <a:endParaRPr lang="en-US" dirty="0"/>
          </a:p>
        </p:txBody>
      </p:sp>
      <p:sp>
        <p:nvSpPr>
          <p:cNvPr id="5" name="Date Placeholder 4"/>
          <p:cNvSpPr>
            <a:spLocks noGrp="1"/>
          </p:cNvSpPr>
          <p:nvPr>
            <p:ph type="dt" idx="11"/>
          </p:nvPr>
        </p:nvSpPr>
        <p:spPr/>
        <p:txBody>
          <a:bodyPr/>
          <a:lstStyle/>
          <a:p>
            <a:r>
              <a:rPr lang="en-US"/>
              <a:t>7/2017</a:t>
            </a:r>
            <a:endParaRPr lang="en-US" dirty="0"/>
          </a:p>
        </p:txBody>
      </p:sp>
      <p:sp>
        <p:nvSpPr>
          <p:cNvPr id="6" name="Footer Placeholder 5"/>
          <p:cNvSpPr>
            <a:spLocks noGrp="1"/>
          </p:cNvSpPr>
          <p:nvPr>
            <p:ph type="ftr" sz="quarter" idx="12"/>
          </p:nvPr>
        </p:nvSpPr>
        <p:spPr/>
        <p:txBody>
          <a:bodyPr/>
          <a:lstStyle/>
          <a:p>
            <a:r>
              <a:rPr lang="en-US" dirty="0"/>
              <a:t>© Copyright GED Testing Service LLC. All rights reserved.</a:t>
            </a:r>
          </a:p>
        </p:txBody>
      </p:sp>
      <p:sp>
        <p:nvSpPr>
          <p:cNvPr id="7" name="Slide Number Placeholder 6"/>
          <p:cNvSpPr>
            <a:spLocks noGrp="1"/>
          </p:cNvSpPr>
          <p:nvPr>
            <p:ph type="sldNum" sz="quarter" idx="13"/>
          </p:nvPr>
        </p:nvSpPr>
        <p:spPr/>
        <p:txBody>
          <a:bodyPr/>
          <a:lstStyle/>
          <a:p>
            <a:fld id="{F4B847EB-B2BF-D24D-A326-78699DF339EC}" type="slidenum">
              <a:rPr lang="en-US" smtClean="0"/>
              <a:t>54</a:t>
            </a:fld>
            <a:endParaRPr lang="en-US" dirty="0"/>
          </a:p>
        </p:txBody>
      </p:sp>
    </p:spTree>
    <p:extLst>
      <p:ext uri="{BB962C8B-B14F-4D97-AF65-F5344CB8AC3E}">
        <p14:creationId xmlns:p14="http://schemas.microsoft.com/office/powerpoint/2010/main" val="3680271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dirty="0"/>
          </a:p>
          <a:p>
            <a:r>
              <a:rPr lang="en-US" dirty="0"/>
              <a:t>Two webinars focused specifically</a:t>
            </a:r>
            <a:r>
              <a:rPr lang="en-US" baseline="0" dirty="0"/>
              <a:t> on strategies for close reading. </a:t>
            </a:r>
          </a:p>
          <a:p>
            <a:endParaRPr lang="en-US" baseline="0" dirty="0"/>
          </a:p>
          <a:p>
            <a:r>
              <a:rPr lang="en-US" baseline="0" dirty="0"/>
              <a:t>Discuss the two webinars and that participants should download the resources to learn more.</a:t>
            </a:r>
            <a:endParaRPr lang="en-US" dirty="0"/>
          </a:p>
        </p:txBody>
      </p:sp>
      <p:sp>
        <p:nvSpPr>
          <p:cNvPr id="4" name="Header Placeholder 3"/>
          <p:cNvSpPr>
            <a:spLocks noGrp="1"/>
          </p:cNvSpPr>
          <p:nvPr>
            <p:ph type="hdr" sz="quarter" idx="10"/>
          </p:nvPr>
        </p:nvSpPr>
        <p:spPr/>
        <p:txBody>
          <a:bodyPr/>
          <a:lstStyle/>
          <a:p>
            <a:r>
              <a:rPr lang="en-US"/>
              <a:t>Connecting the Dots</a:t>
            </a:r>
            <a:endParaRPr lang="en-US" dirty="0"/>
          </a:p>
        </p:txBody>
      </p:sp>
      <p:sp>
        <p:nvSpPr>
          <p:cNvPr id="5" name="Date Placeholder 4"/>
          <p:cNvSpPr>
            <a:spLocks noGrp="1"/>
          </p:cNvSpPr>
          <p:nvPr>
            <p:ph type="dt" idx="11"/>
          </p:nvPr>
        </p:nvSpPr>
        <p:spPr/>
        <p:txBody>
          <a:bodyPr/>
          <a:lstStyle/>
          <a:p>
            <a:r>
              <a:rPr lang="en-US"/>
              <a:t>7/2017</a:t>
            </a:r>
            <a:endParaRPr lang="en-US" dirty="0"/>
          </a:p>
        </p:txBody>
      </p:sp>
      <p:sp>
        <p:nvSpPr>
          <p:cNvPr id="6" name="Footer Placeholder 5"/>
          <p:cNvSpPr>
            <a:spLocks noGrp="1"/>
          </p:cNvSpPr>
          <p:nvPr>
            <p:ph type="ftr" sz="quarter" idx="12"/>
          </p:nvPr>
        </p:nvSpPr>
        <p:spPr/>
        <p:txBody>
          <a:bodyPr/>
          <a:lstStyle/>
          <a:p>
            <a:r>
              <a:rPr lang="en-US" dirty="0"/>
              <a:t>© Copyright GED Testing Service LLC. All rights reserved.</a:t>
            </a:r>
          </a:p>
        </p:txBody>
      </p:sp>
      <p:sp>
        <p:nvSpPr>
          <p:cNvPr id="7" name="Slide Number Placeholder 6"/>
          <p:cNvSpPr>
            <a:spLocks noGrp="1"/>
          </p:cNvSpPr>
          <p:nvPr>
            <p:ph type="sldNum" sz="quarter" idx="13"/>
          </p:nvPr>
        </p:nvSpPr>
        <p:spPr/>
        <p:txBody>
          <a:bodyPr/>
          <a:lstStyle/>
          <a:p>
            <a:fld id="{F4B847EB-B2BF-D24D-A326-78699DF339EC}" type="slidenum">
              <a:rPr lang="en-US" smtClean="0"/>
              <a:t>55</a:t>
            </a:fld>
            <a:endParaRPr lang="en-US" dirty="0"/>
          </a:p>
        </p:txBody>
      </p:sp>
    </p:spTree>
    <p:extLst>
      <p:ext uri="{BB962C8B-B14F-4D97-AF65-F5344CB8AC3E}">
        <p14:creationId xmlns:p14="http://schemas.microsoft.com/office/powerpoint/2010/main" val="22866958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b="0" dirty="0"/>
          </a:p>
          <a:p>
            <a:r>
              <a:rPr lang="en-US" b="0" dirty="0"/>
              <a:t>Would you like a step-by-step guide for helping your students</a:t>
            </a:r>
            <a:r>
              <a:rPr lang="en-US" b="0" baseline="0" dirty="0"/>
              <a:t> integrate reading and writing through the crafting of an argumentative writing sample? Access the two webinars from Tuesdays for Teachers. These two webinars provide you with hands-on activities that you can use in your classroom. Make sure to model each routine first.</a:t>
            </a:r>
            <a:endParaRPr lang="en-US" b="0" dirty="0"/>
          </a:p>
          <a:p>
            <a:endParaRPr lang="en-US" b="0" dirty="0"/>
          </a:p>
          <a:p>
            <a:endParaRPr lang="en-US" b="0" dirty="0"/>
          </a:p>
        </p:txBody>
      </p:sp>
      <p:sp>
        <p:nvSpPr>
          <p:cNvPr id="5" name="Date Placeholder 4"/>
          <p:cNvSpPr>
            <a:spLocks noGrp="1"/>
          </p:cNvSpPr>
          <p:nvPr>
            <p:ph type="dt" idx="11"/>
          </p:nvPr>
        </p:nvSpPr>
        <p:spPr/>
        <p:txBody>
          <a:bodyPr/>
          <a:lstStyle/>
          <a:p>
            <a:pPr>
              <a:defRPr/>
            </a:pPr>
            <a:fld id="{5EB9A603-0A35-4E24-BE25-211322F46BD8}" type="datetime1">
              <a:rPr lang="en-US" altLang="en-US" smtClean="0"/>
              <a:t>9/23/2019</a:t>
            </a:fld>
            <a:endParaRPr lang="en-US" altLang="en-US" dirty="0"/>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56</a:t>
            </a:fld>
            <a:endParaRPr lang="en-US" altLang="en-US" dirty="0"/>
          </a:p>
        </p:txBody>
      </p:sp>
      <p:sp>
        <p:nvSpPr>
          <p:cNvPr id="8" name="Header Placeholder 7">
            <a:extLst>
              <a:ext uri="{FF2B5EF4-FFF2-40B4-BE49-F238E27FC236}">
                <a16:creationId xmlns:a16="http://schemas.microsoft.com/office/drawing/2014/main" id="{877081E7-985E-4A4C-86CE-926BB9085E03}"/>
              </a:ext>
            </a:extLst>
          </p:cNvPr>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1706204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Connecting the Dots</a:t>
            </a:r>
          </a:p>
        </p:txBody>
      </p:sp>
      <p:sp>
        <p:nvSpPr>
          <p:cNvPr id="5" name="Date Placeholder 4"/>
          <p:cNvSpPr>
            <a:spLocks noGrp="1"/>
          </p:cNvSpPr>
          <p:nvPr>
            <p:ph type="dt" idx="11"/>
          </p:nvPr>
        </p:nvSpPr>
        <p:spPr/>
        <p:txBody>
          <a:bodyPr/>
          <a:lstStyle/>
          <a:p>
            <a:r>
              <a:rPr lang="en-US"/>
              <a:t>7/2017</a:t>
            </a:r>
          </a:p>
        </p:txBody>
      </p:sp>
      <p:sp>
        <p:nvSpPr>
          <p:cNvPr id="6" name="Footer Placeholder 5"/>
          <p:cNvSpPr>
            <a:spLocks noGrp="1"/>
          </p:cNvSpPr>
          <p:nvPr>
            <p:ph type="ftr" sz="quarter" idx="12"/>
          </p:nvPr>
        </p:nvSpPr>
        <p:spPr/>
        <p:txBody>
          <a:bodyPr/>
          <a:lstStyle/>
          <a:p>
            <a:r>
              <a:rPr lang="en-US" dirty="0"/>
              <a:t>© Copyright GED Testing Service LLC. All rights reserved.</a:t>
            </a:r>
          </a:p>
        </p:txBody>
      </p:sp>
      <p:sp>
        <p:nvSpPr>
          <p:cNvPr id="7" name="Slide Number Placeholder 6"/>
          <p:cNvSpPr>
            <a:spLocks noGrp="1"/>
          </p:cNvSpPr>
          <p:nvPr>
            <p:ph type="sldNum" sz="quarter" idx="13"/>
          </p:nvPr>
        </p:nvSpPr>
        <p:spPr/>
        <p:txBody>
          <a:bodyPr/>
          <a:lstStyle/>
          <a:p>
            <a:fld id="{4FA8C200-9146-2E47-BE29-58F523586F58}" type="slidenum">
              <a:rPr lang="en-US" smtClean="0"/>
              <a:t>7</a:t>
            </a:fld>
            <a:endParaRPr lang="en-US"/>
          </a:p>
        </p:txBody>
      </p:sp>
    </p:spTree>
    <p:extLst>
      <p:ext uri="{BB962C8B-B14F-4D97-AF65-F5344CB8AC3E}">
        <p14:creationId xmlns:p14="http://schemas.microsoft.com/office/powerpoint/2010/main" val="17430880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a:defRPr/>
            </a:pPr>
            <a:r>
              <a:rPr lang="en-US"/>
              <a:t>Connecting the Dots</a:t>
            </a:r>
            <a:endParaRPr lang="en-US" dirty="0"/>
          </a:p>
        </p:txBody>
      </p:sp>
      <p:sp>
        <p:nvSpPr>
          <p:cNvPr id="5" name="Date Placeholder 4"/>
          <p:cNvSpPr>
            <a:spLocks noGrp="1"/>
          </p:cNvSpPr>
          <p:nvPr>
            <p:ph type="dt" idx="11"/>
          </p:nvPr>
        </p:nvSpPr>
        <p:spPr/>
        <p:txBody>
          <a:bodyPr/>
          <a:lstStyle/>
          <a:p>
            <a:pPr>
              <a:defRPr/>
            </a:pPr>
            <a:r>
              <a:rPr lang="en-US" altLang="en-US"/>
              <a:t>7/2017</a:t>
            </a:r>
            <a:endParaRPr lang="en-US" altLang="en-US" dirty="0"/>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57</a:t>
            </a:fld>
            <a:endParaRPr lang="en-US" altLang="en-US" dirty="0"/>
          </a:p>
        </p:txBody>
      </p:sp>
      <p:sp>
        <p:nvSpPr>
          <p:cNvPr id="8" name="Notes Placeholder 7"/>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9211041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5319">
              <a:defRPr/>
            </a:pPr>
            <a:r>
              <a:rPr lang="en-US" b="1" dirty="0"/>
              <a:t>Key Points</a:t>
            </a:r>
          </a:p>
          <a:p>
            <a:endParaRPr lang="en-US" altLang="en-US" dirty="0"/>
          </a:p>
          <a:p>
            <a:r>
              <a:rPr lang="en-US" altLang="en-US" dirty="0"/>
              <a:t>Share with participants that in order to be successful on the test, students need to be able to </a:t>
            </a:r>
            <a:r>
              <a:rPr lang="en-US" dirty="0"/>
              <a:t>closely read complex text. Building student knowledge can be done in conjunction with the teaching of critical reading skills.</a:t>
            </a:r>
          </a:p>
          <a:p>
            <a:endParaRPr lang="en-US" dirty="0"/>
          </a:p>
        </p:txBody>
      </p:sp>
      <p:sp>
        <p:nvSpPr>
          <p:cNvPr id="4" name="Slide Number Placeholder 3"/>
          <p:cNvSpPr>
            <a:spLocks noGrp="1"/>
          </p:cNvSpPr>
          <p:nvPr>
            <p:ph type="sldNum" sz="quarter" idx="10"/>
          </p:nvPr>
        </p:nvSpPr>
        <p:spPr/>
        <p:txBody>
          <a:bodyPr/>
          <a:lstStyle/>
          <a:p>
            <a:fld id="{6583769A-2A3C-664A-B1A3-FCFF0FA87D20}" type="slidenum">
              <a:rPr lang="en-US" smtClean="0"/>
              <a:t>58</a:t>
            </a:fld>
            <a:endParaRPr lang="en-US"/>
          </a:p>
        </p:txBody>
      </p:sp>
    </p:spTree>
    <p:extLst>
      <p:ext uri="{BB962C8B-B14F-4D97-AF65-F5344CB8AC3E}">
        <p14:creationId xmlns:p14="http://schemas.microsoft.com/office/powerpoint/2010/main" val="13072658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6437">
              <a:defRPr/>
            </a:pPr>
            <a:r>
              <a:rPr lang="en-US" b="1" dirty="0">
                <a:ea typeface="ＭＳ Ｐゴシック" charset="0"/>
                <a:cs typeface="Arial" pitchFamily="34" charset="0"/>
              </a:rPr>
              <a:t>Key Points</a:t>
            </a:r>
          </a:p>
          <a:p>
            <a:endParaRPr lang="en-US" altLang="en-US" b="1" dirty="0"/>
          </a:p>
          <a:p>
            <a:r>
              <a:rPr lang="en-US" altLang="en-US" baseline="0" dirty="0"/>
              <a:t>As you look at the PLDs, you’ll notice that there</a:t>
            </a:r>
            <a:r>
              <a:rPr lang="en-US" altLang="en-US" dirty="0"/>
              <a:t> still</a:t>
            </a:r>
            <a:r>
              <a:rPr lang="en-US" altLang="en-US" baseline="0" dirty="0"/>
              <a:t> is a lot of content to teach. However, the GED Testing Service</a:t>
            </a:r>
            <a:r>
              <a:rPr lang="en-US" altLang="en-US" dirty="0"/>
              <a:t>® has taken those</a:t>
            </a:r>
            <a:r>
              <a:rPr lang="en-US" altLang="en-US" baseline="0" dirty="0"/>
              <a:t> four areas and incorporated the content under two Focusing Themes. That helps tremendously in narrowing the focus of instruction in social studies. </a:t>
            </a:r>
          </a:p>
          <a:p>
            <a:endParaRPr lang="en-US" altLang="en-US" baseline="0" dirty="0"/>
          </a:p>
          <a:p>
            <a:r>
              <a:rPr lang="en-US" altLang="en-US" baseline="0" dirty="0"/>
              <a:t>Development of Modern Liberty and Democracy is the first focusing theme.</a:t>
            </a:r>
            <a:r>
              <a:rPr lang="en-US" altLang="en-US" dirty="0"/>
              <a:t> </a:t>
            </a:r>
            <a:r>
              <a:rPr lang="en-US" altLang="en-US" baseline="0" dirty="0"/>
              <a:t>This theme explores how democracy and human and civil rights have changed overtime. </a:t>
            </a:r>
            <a:r>
              <a:rPr lang="en-US" altLang="en-US" dirty="0"/>
              <a:t>Think – major events </a:t>
            </a:r>
            <a:r>
              <a:rPr lang="en-US" altLang="en-US" baseline="0" dirty="0"/>
              <a:t>such as the founding of the U.S., the civil rights movement, as well as some of the big thinkers of American government such as Thomas Jefferson and James Madison. </a:t>
            </a:r>
          </a:p>
          <a:p>
            <a:endParaRPr lang="en-US" altLang="en-US" baseline="0" dirty="0"/>
          </a:p>
          <a:p>
            <a:r>
              <a:rPr lang="en-US" altLang="en-US" baseline="0" dirty="0"/>
              <a:t>Dynamic Responses in Societal Systems looks at how systems, structures, and policies have evolved over time because of different conditions and events that have occurred. Think – major events that have shaped policy such as the Great Depression or the Cold War or even how people have settled near oceans and rivers in order to ship goods. </a:t>
            </a:r>
          </a:p>
          <a:p>
            <a:endParaRPr lang="en-US" altLang="en-US" baseline="0" dirty="0"/>
          </a:p>
          <a:p>
            <a:r>
              <a:rPr lang="en-US" altLang="en-US" baseline="0" dirty="0"/>
              <a:t>For more information on Focusing Themes, access the chart in your workbook.</a:t>
            </a:r>
            <a:endParaRPr lang="en-US" altLang="en-US" dirty="0"/>
          </a:p>
          <a:p>
            <a:endParaRPr lang="en-US" altLang="en-US" dirty="0"/>
          </a:p>
          <a:p>
            <a:endParaRPr lang="en-US" altLang="en-US" dirty="0"/>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61602" indent="-291921"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72574" indent="-23321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42255" indent="-23321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111937" indent="-23321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81618" indent="-233210" defTabSz="46968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51300" indent="-233210" defTabSz="46968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520981" indent="-233210" defTabSz="46968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90663" indent="-233210" defTabSz="46968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CCD2302B-1E51-453A-AEA3-DA43D86C158D}" type="slidenum">
              <a:rPr lang="en-US" altLang="en-US">
                <a:latin typeface="Arial" panose="020B0604020202020204" pitchFamily="34" charset="0"/>
              </a:rPr>
              <a:pPr eaLnBrk="1" hangingPunct="1">
                <a:spcBef>
                  <a:spcPct val="0"/>
                </a:spcBef>
              </a:pPr>
              <a:t>59</a:t>
            </a:fld>
            <a:endParaRPr lang="en-US" altLang="en-US" dirty="0">
              <a:latin typeface="Arial" panose="020B0604020202020204" pitchFamily="34" charset="0"/>
            </a:endParaRPr>
          </a:p>
        </p:txBody>
      </p:sp>
      <p:sp>
        <p:nvSpPr>
          <p:cNvPr id="140293"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82803" indent="-300074"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205190" indent="-239734"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87919" indent="-239734"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170647" indent="-239734"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640328" indent="-239734" defTabSz="46968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110010" indent="-239734" defTabSz="46968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579692" indent="-239734" defTabSz="46968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4049373" indent="-239734" defTabSz="46968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dirty="0"/>
              <a:t>4/2016</a:t>
            </a:r>
          </a:p>
        </p:txBody>
      </p:sp>
      <p:sp>
        <p:nvSpPr>
          <p:cNvPr id="3" name="Footer Placeholder 2"/>
          <p:cNvSpPr>
            <a:spLocks noGrp="1"/>
          </p:cNvSpPr>
          <p:nvPr>
            <p:ph type="ftr" sz="quarter" idx="4"/>
          </p:nvPr>
        </p:nvSpPr>
        <p:spPr>
          <a:xfrm>
            <a:off x="0" y="16189094"/>
            <a:ext cx="1780143" cy="852213"/>
          </a:xfrm>
          <a:prstGeom prst="rect">
            <a:avLst/>
          </a:prstGeom>
        </p:spPr>
        <p:txBody>
          <a:bodyPr/>
          <a:lstStyle/>
          <a:p>
            <a:pPr>
              <a:defRPr/>
            </a:pPr>
            <a:r>
              <a:rPr lang="en-US" dirty="0"/>
              <a:t>Goonen and Pittman</a:t>
            </a:r>
          </a:p>
        </p:txBody>
      </p:sp>
      <p:sp>
        <p:nvSpPr>
          <p:cNvPr id="2" name="Header Placeholder 1"/>
          <p:cNvSpPr>
            <a:spLocks noGrp="1"/>
          </p:cNvSpPr>
          <p:nvPr>
            <p:ph type="hdr" sz="quarter" idx="10"/>
          </p:nvPr>
        </p:nvSpPr>
        <p:spPr/>
        <p:txBody>
          <a:bodyPr/>
          <a:lstStyle/>
          <a:p>
            <a:r>
              <a:rPr lang="en-US" dirty="0"/>
              <a:t>Master Teacher Academy – RLA Session 3 - Social Studies</a:t>
            </a:r>
          </a:p>
        </p:txBody>
      </p:sp>
    </p:spTree>
    <p:extLst>
      <p:ext uri="{BB962C8B-B14F-4D97-AF65-F5344CB8AC3E}">
        <p14:creationId xmlns:p14="http://schemas.microsoft.com/office/powerpoint/2010/main" val="2714906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6437">
              <a:defRPr/>
            </a:pPr>
            <a:r>
              <a:rPr lang="en-US" altLang="en-US" b="1" dirty="0"/>
              <a:t>Key Points</a:t>
            </a:r>
          </a:p>
          <a:p>
            <a:pPr defTabSz="456437">
              <a:defRPr/>
            </a:pPr>
            <a:endParaRPr lang="en-US" altLang="en-US" b="1" dirty="0"/>
          </a:p>
          <a:p>
            <a:pPr defTabSz="456437">
              <a:defRPr/>
            </a:pPr>
            <a:r>
              <a:rPr lang="en-US" altLang="en-US" b="1" dirty="0"/>
              <a:t>SS practices of applying skills of analyzing and evaluating.</a:t>
            </a:r>
          </a:p>
          <a:p>
            <a:endParaRPr lang="en-US" dirty="0"/>
          </a:p>
          <a:p>
            <a:r>
              <a:rPr lang="en-US" dirty="0"/>
              <a:t>So,</a:t>
            </a:r>
            <a:r>
              <a:rPr lang="en-US" baseline="0" dirty="0"/>
              <a:t> what should you teach in the social studies classroom?</a:t>
            </a:r>
          </a:p>
          <a:p>
            <a:endParaRPr lang="en-US" baseline="0" dirty="0"/>
          </a:p>
        </p:txBody>
      </p:sp>
      <p:sp>
        <p:nvSpPr>
          <p:cNvPr id="4" name="Slide Number Placeholder 3"/>
          <p:cNvSpPr>
            <a:spLocks noGrp="1"/>
          </p:cNvSpPr>
          <p:nvPr>
            <p:ph type="sldNum" sz="quarter" idx="10"/>
          </p:nvPr>
        </p:nvSpPr>
        <p:spPr/>
        <p:txBody>
          <a:bodyPr/>
          <a:lstStyle/>
          <a:p>
            <a:pPr>
              <a:defRPr/>
            </a:pPr>
            <a:fld id="{B99F9CF4-8B2A-4A74-89E2-8FB50A811977}" type="slidenum">
              <a:rPr lang="en-US" smtClean="0"/>
              <a:pPr>
                <a:defRPr/>
              </a:pPr>
              <a:t>60</a:t>
            </a:fld>
            <a:endParaRPr lang="en-US" dirty="0"/>
          </a:p>
        </p:txBody>
      </p:sp>
      <p:sp>
        <p:nvSpPr>
          <p:cNvPr id="5" name="Date Placeholder 4"/>
          <p:cNvSpPr>
            <a:spLocks noGrp="1"/>
          </p:cNvSpPr>
          <p:nvPr>
            <p:ph type="dt" idx="11"/>
          </p:nvPr>
        </p:nvSpPr>
        <p:spPr/>
        <p:txBody>
          <a:bodyPr/>
          <a:lstStyle/>
          <a:p>
            <a:pPr>
              <a:defRPr/>
            </a:pPr>
            <a:r>
              <a:rPr lang="en-US"/>
              <a:t>07/2017</a:t>
            </a:r>
            <a:endParaRPr lang="en-US" dirty="0"/>
          </a:p>
        </p:txBody>
      </p:sp>
      <p:sp>
        <p:nvSpPr>
          <p:cNvPr id="6" name="Header Placeholder 5"/>
          <p:cNvSpPr>
            <a:spLocks noGrp="1"/>
          </p:cNvSpPr>
          <p:nvPr>
            <p:ph type="hdr" sz="quarter" idx="12"/>
          </p:nvPr>
        </p:nvSpPr>
        <p:spPr/>
        <p:txBody>
          <a:bodyPr/>
          <a:lstStyle/>
          <a:p>
            <a:pPr>
              <a:defRPr/>
            </a:pPr>
            <a:r>
              <a:rPr lang="en-US" dirty="0"/>
              <a:t>High Impact Indicators: Focus on Social Studies and Science</a:t>
            </a:r>
          </a:p>
        </p:txBody>
      </p:sp>
      <p:sp>
        <p:nvSpPr>
          <p:cNvPr id="7" name="Footer Placeholder 6"/>
          <p:cNvSpPr>
            <a:spLocks noGrp="1"/>
          </p:cNvSpPr>
          <p:nvPr>
            <p:ph type="ftr" sz="quarter" idx="13"/>
          </p:nvPr>
        </p:nvSpPr>
        <p:spPr/>
        <p:txBody>
          <a:bodyPr/>
          <a:lstStyle/>
          <a:p>
            <a:pPr>
              <a:defRPr/>
            </a:pPr>
            <a:r>
              <a:rPr lang="en-US" dirty="0"/>
              <a:t>© Copyright GED Testing Service LLC. All rights reserved</a:t>
            </a:r>
          </a:p>
        </p:txBody>
      </p:sp>
    </p:spTree>
    <p:extLst>
      <p:ext uri="{BB962C8B-B14F-4D97-AF65-F5344CB8AC3E}">
        <p14:creationId xmlns:p14="http://schemas.microsoft.com/office/powerpoint/2010/main" val="5384261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Connecting the Dots</a:t>
            </a:r>
          </a:p>
        </p:txBody>
      </p:sp>
      <p:sp>
        <p:nvSpPr>
          <p:cNvPr id="5" name="Date Placeholder 4"/>
          <p:cNvSpPr>
            <a:spLocks noGrp="1"/>
          </p:cNvSpPr>
          <p:nvPr>
            <p:ph type="dt" idx="11"/>
          </p:nvPr>
        </p:nvSpPr>
        <p:spPr/>
        <p:txBody>
          <a:bodyPr/>
          <a:lstStyle/>
          <a:p>
            <a:r>
              <a:rPr lang="en-US"/>
              <a:t>7/2017</a:t>
            </a:r>
          </a:p>
        </p:txBody>
      </p:sp>
      <p:sp>
        <p:nvSpPr>
          <p:cNvPr id="6" name="Footer Placeholder 5"/>
          <p:cNvSpPr>
            <a:spLocks noGrp="1"/>
          </p:cNvSpPr>
          <p:nvPr>
            <p:ph type="ftr" sz="quarter" idx="12"/>
          </p:nvPr>
        </p:nvSpPr>
        <p:spPr/>
        <p:txBody>
          <a:bodyPr/>
          <a:lstStyle/>
          <a:p>
            <a:r>
              <a:rPr lang="en-US" dirty="0"/>
              <a:t>© Copyright GED Testing Service LLC. All rights reserved.</a:t>
            </a:r>
          </a:p>
        </p:txBody>
      </p:sp>
      <p:sp>
        <p:nvSpPr>
          <p:cNvPr id="7" name="Slide Number Placeholder 6"/>
          <p:cNvSpPr>
            <a:spLocks noGrp="1"/>
          </p:cNvSpPr>
          <p:nvPr>
            <p:ph type="sldNum" sz="quarter" idx="13"/>
          </p:nvPr>
        </p:nvSpPr>
        <p:spPr/>
        <p:txBody>
          <a:bodyPr/>
          <a:lstStyle/>
          <a:p>
            <a:fld id="{4FA8C200-9146-2E47-BE29-58F523586F58}" type="slidenum">
              <a:rPr lang="en-US" smtClean="0"/>
              <a:t>61</a:t>
            </a:fld>
            <a:endParaRPr lang="en-US"/>
          </a:p>
        </p:txBody>
      </p:sp>
    </p:spTree>
    <p:extLst>
      <p:ext uri="{BB962C8B-B14F-4D97-AF65-F5344CB8AC3E}">
        <p14:creationId xmlns:p14="http://schemas.microsoft.com/office/powerpoint/2010/main" val="2522715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5319">
              <a:defRPr/>
            </a:pPr>
            <a:r>
              <a:rPr lang="en-US" b="1" dirty="0"/>
              <a:t>Key Points</a:t>
            </a:r>
          </a:p>
          <a:p>
            <a:endParaRPr lang="en-US" altLang="en-US" dirty="0"/>
          </a:p>
          <a:p>
            <a:r>
              <a:rPr lang="en-US" altLang="en-US" dirty="0"/>
              <a:t>Share with participants that in order to be successful on the test, students need to be able to </a:t>
            </a:r>
            <a:r>
              <a:rPr lang="en-US" dirty="0"/>
              <a:t>closely read complex text. Building student knowledge can be done in conjunction with the teaching of critical reading skills.</a:t>
            </a:r>
          </a:p>
          <a:p>
            <a:endParaRPr lang="en-US" dirty="0"/>
          </a:p>
        </p:txBody>
      </p:sp>
      <p:sp>
        <p:nvSpPr>
          <p:cNvPr id="4" name="Slide Number Placeholder 3"/>
          <p:cNvSpPr>
            <a:spLocks noGrp="1"/>
          </p:cNvSpPr>
          <p:nvPr>
            <p:ph type="sldNum" sz="quarter" idx="10"/>
          </p:nvPr>
        </p:nvSpPr>
        <p:spPr/>
        <p:txBody>
          <a:bodyPr/>
          <a:lstStyle/>
          <a:p>
            <a:fld id="{6583769A-2A3C-664A-B1A3-FCFF0FA87D20}" type="slidenum">
              <a:rPr lang="en-US" smtClean="0"/>
              <a:t>62</a:t>
            </a:fld>
            <a:endParaRPr lang="en-US"/>
          </a:p>
        </p:txBody>
      </p:sp>
    </p:spTree>
    <p:extLst>
      <p:ext uri="{BB962C8B-B14F-4D97-AF65-F5344CB8AC3E}">
        <p14:creationId xmlns:p14="http://schemas.microsoft.com/office/powerpoint/2010/main" val="18215228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ea typeface="MS PGothic" pitchFamily="34" charset="-128"/>
              </a:defRPr>
            </a:lvl1pPr>
            <a:lvl2pPr marL="804986" indent="-309610" eaLnBrk="0" hangingPunct="0">
              <a:spcBef>
                <a:spcPct val="30000"/>
              </a:spcBef>
              <a:defRPr sz="1300">
                <a:solidFill>
                  <a:schemeClr val="tx1"/>
                </a:solidFill>
                <a:latin typeface="Calibri" pitchFamily="34" charset="0"/>
                <a:ea typeface="MS PGothic" pitchFamily="34" charset="-128"/>
              </a:defRPr>
            </a:lvl2pPr>
            <a:lvl3pPr marL="1238441" indent="-247688" eaLnBrk="0" hangingPunct="0">
              <a:spcBef>
                <a:spcPct val="30000"/>
              </a:spcBef>
              <a:defRPr sz="1300">
                <a:solidFill>
                  <a:schemeClr val="tx1"/>
                </a:solidFill>
                <a:latin typeface="Calibri" pitchFamily="34" charset="0"/>
                <a:ea typeface="MS PGothic" pitchFamily="34" charset="-128"/>
              </a:defRPr>
            </a:lvl3pPr>
            <a:lvl4pPr marL="1733817" indent="-247688" eaLnBrk="0" hangingPunct="0">
              <a:spcBef>
                <a:spcPct val="30000"/>
              </a:spcBef>
              <a:defRPr sz="1300">
                <a:solidFill>
                  <a:schemeClr val="tx1"/>
                </a:solidFill>
                <a:latin typeface="Calibri" pitchFamily="34" charset="0"/>
                <a:ea typeface="MS PGothic" pitchFamily="34" charset="-128"/>
              </a:defRPr>
            </a:lvl4pPr>
            <a:lvl5pPr marL="2229193" indent="-247688" eaLnBrk="0" hangingPunct="0">
              <a:spcBef>
                <a:spcPct val="30000"/>
              </a:spcBef>
              <a:defRPr sz="1300">
                <a:solidFill>
                  <a:schemeClr val="tx1"/>
                </a:solidFill>
                <a:latin typeface="Calibri" pitchFamily="34" charset="0"/>
                <a:ea typeface="MS PGothic" pitchFamily="34" charset="-128"/>
              </a:defRPr>
            </a:lvl5pPr>
            <a:lvl6pPr marL="2724569" indent="-247688" defTabSz="495376" eaLnBrk="0" fontAlgn="base" hangingPunct="0">
              <a:spcBef>
                <a:spcPct val="30000"/>
              </a:spcBef>
              <a:spcAft>
                <a:spcPct val="0"/>
              </a:spcAft>
              <a:defRPr sz="1300">
                <a:solidFill>
                  <a:schemeClr val="tx1"/>
                </a:solidFill>
                <a:latin typeface="Calibri" pitchFamily="34" charset="0"/>
                <a:ea typeface="MS PGothic" pitchFamily="34" charset="-128"/>
              </a:defRPr>
            </a:lvl6pPr>
            <a:lvl7pPr marL="3219945" indent="-247688" defTabSz="495376" eaLnBrk="0" fontAlgn="base" hangingPunct="0">
              <a:spcBef>
                <a:spcPct val="30000"/>
              </a:spcBef>
              <a:spcAft>
                <a:spcPct val="0"/>
              </a:spcAft>
              <a:defRPr sz="1300">
                <a:solidFill>
                  <a:schemeClr val="tx1"/>
                </a:solidFill>
                <a:latin typeface="Calibri" pitchFamily="34" charset="0"/>
                <a:ea typeface="MS PGothic" pitchFamily="34" charset="-128"/>
              </a:defRPr>
            </a:lvl7pPr>
            <a:lvl8pPr marL="3715322" indent="-247688" defTabSz="495376" eaLnBrk="0" fontAlgn="base" hangingPunct="0">
              <a:spcBef>
                <a:spcPct val="30000"/>
              </a:spcBef>
              <a:spcAft>
                <a:spcPct val="0"/>
              </a:spcAft>
              <a:defRPr sz="1300">
                <a:solidFill>
                  <a:schemeClr val="tx1"/>
                </a:solidFill>
                <a:latin typeface="Calibri" pitchFamily="34" charset="0"/>
                <a:ea typeface="MS PGothic" pitchFamily="34" charset="-128"/>
              </a:defRPr>
            </a:lvl8pPr>
            <a:lvl9pPr marL="4210698" indent="-247688" defTabSz="495376"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eaLnBrk="1" hangingPunct="1">
              <a:spcBef>
                <a:spcPct val="0"/>
              </a:spcBef>
            </a:pPr>
            <a:fld id="{85D83784-8943-4B8F-9C09-D01D1337F7FB}" type="slidenum">
              <a:rPr lang="en-US" altLang="en-US" smtClean="0"/>
              <a:pPr eaLnBrk="1" hangingPunct="1">
                <a:spcBef>
                  <a:spcPct val="0"/>
                </a:spcBef>
              </a:pPr>
              <a:t>63</a:t>
            </a:fld>
            <a:endParaRPr lang="en-US" altLang="en-US"/>
          </a:p>
        </p:txBody>
      </p:sp>
      <p:sp>
        <p:nvSpPr>
          <p:cNvPr id="983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cs typeface="Arial" pitchFamily="34" charset="0"/>
              </a:rPr>
              <a:t>Key Points</a:t>
            </a:r>
          </a:p>
          <a:p>
            <a:endParaRPr lang="en-US" altLang="en-US" dirty="0"/>
          </a:p>
          <a:p>
            <a:r>
              <a:rPr lang="en-US" altLang="en-US" dirty="0"/>
              <a:t>Read the quote.</a:t>
            </a:r>
          </a:p>
        </p:txBody>
      </p:sp>
      <p:sp>
        <p:nvSpPr>
          <p:cNvPr id="2" name="Date Placeholder 1"/>
          <p:cNvSpPr>
            <a:spLocks noGrp="1"/>
          </p:cNvSpPr>
          <p:nvPr>
            <p:ph type="dt" idx="10"/>
          </p:nvPr>
        </p:nvSpPr>
        <p:spPr/>
        <p:txBody>
          <a:bodyPr/>
          <a:lstStyle/>
          <a:p>
            <a:pPr>
              <a:defRPr/>
            </a:pPr>
            <a:r>
              <a:rPr lang="en-US" altLang="en-US"/>
              <a:t>2016</a:t>
            </a:r>
            <a:endParaRPr lang="en-US" altLang="en-US" dirty="0"/>
          </a:p>
        </p:txBody>
      </p:sp>
      <p:sp>
        <p:nvSpPr>
          <p:cNvPr id="3" name="Footer Placeholder 2"/>
          <p:cNvSpPr>
            <a:spLocks noGrp="1"/>
          </p:cNvSpPr>
          <p:nvPr>
            <p:ph type="ftr" sz="quarter" idx="11"/>
          </p:nvPr>
        </p:nvSpPr>
        <p:spPr/>
        <p:txBody>
          <a:bodyPr/>
          <a:lstStyle/>
          <a:p>
            <a:pPr>
              <a:defRPr/>
            </a:pPr>
            <a:r>
              <a:rPr lang="en-US"/>
              <a:t>© Copyright 2016 GED Testing Service LLC. All rights reserved.</a:t>
            </a:r>
            <a:endParaRPr lang="en-US" dirty="0"/>
          </a:p>
        </p:txBody>
      </p:sp>
      <p:sp>
        <p:nvSpPr>
          <p:cNvPr id="5" name="Header Placeholder 4"/>
          <p:cNvSpPr>
            <a:spLocks noGrp="1"/>
          </p:cNvSpPr>
          <p:nvPr>
            <p:ph type="hdr" sz="quarter" idx="12"/>
          </p:nvPr>
        </p:nvSpPr>
        <p:spPr/>
        <p:txBody>
          <a:bodyPr/>
          <a:lstStyle/>
          <a:p>
            <a:pPr>
              <a:defRPr/>
            </a:pPr>
            <a:r>
              <a:rPr lang="en-US"/>
              <a:t>Science – Transitioning to the New Test</a:t>
            </a:r>
            <a:endParaRPr lang="en-US" dirty="0"/>
          </a:p>
        </p:txBody>
      </p:sp>
    </p:spTree>
    <p:extLst>
      <p:ext uri="{BB962C8B-B14F-4D97-AF65-F5344CB8AC3E}">
        <p14:creationId xmlns:p14="http://schemas.microsoft.com/office/powerpoint/2010/main" val="17003353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9627">
              <a:defRPr/>
            </a:pPr>
            <a:r>
              <a:rPr lang="en-US" b="1" dirty="0"/>
              <a:t>Key Points</a:t>
            </a:r>
          </a:p>
          <a:p>
            <a:endParaRPr lang="en-US" altLang="en-US" dirty="0">
              <a:cs typeface="Arial" pitchFamily="34" charset="0"/>
            </a:endParaRPr>
          </a:p>
          <a:p>
            <a:r>
              <a:rPr lang="en-US" altLang="en-US" dirty="0">
                <a:cs typeface="Arial" pitchFamily="34" charset="0"/>
              </a:rPr>
              <a:t>It is often difficult to determine what to teach</a:t>
            </a:r>
            <a:r>
              <a:rPr lang="en-US" altLang="en-US" baseline="0" dirty="0">
                <a:cs typeface="Arial" pitchFamily="34" charset="0"/>
              </a:rPr>
              <a:t> in the science classroom. </a:t>
            </a:r>
            <a:r>
              <a:rPr lang="en-US" altLang="en-US" dirty="0">
                <a:cs typeface="Arial" pitchFamily="34" charset="0"/>
              </a:rPr>
              <a:t>The GED</a:t>
            </a:r>
            <a:r>
              <a:rPr lang="en-US" altLang="en-US" baseline="30000" dirty="0">
                <a:cs typeface="Arial" pitchFamily="34" charset="0"/>
              </a:rPr>
              <a:t>®</a:t>
            </a:r>
            <a:r>
              <a:rPr lang="en-US" altLang="en-US" dirty="0">
                <a:cs typeface="Arial" pitchFamily="34" charset="0"/>
              </a:rPr>
              <a:t> Science test has identified focusing themes for</a:t>
            </a:r>
            <a:r>
              <a:rPr lang="en-US" altLang="en-US" baseline="0" dirty="0">
                <a:cs typeface="Arial" pitchFamily="34" charset="0"/>
              </a:rPr>
              <a:t> this test</a:t>
            </a:r>
            <a:r>
              <a:rPr lang="en-US" altLang="en-US" dirty="0">
                <a:cs typeface="Arial" pitchFamily="34" charset="0"/>
              </a:rPr>
              <a:t>. These two themes have application across all domains of science. As such, they are a way of linking the different content areas of science that are assessed by the GED</a:t>
            </a:r>
            <a:r>
              <a:rPr lang="en-US" altLang="en-US" baseline="30000" dirty="0">
                <a:cs typeface="Arial" pitchFamily="34" charset="0"/>
              </a:rPr>
              <a:t>®</a:t>
            </a:r>
            <a:r>
              <a:rPr lang="en-US" altLang="en-US" dirty="0">
                <a:cs typeface="Arial" pitchFamily="34" charset="0"/>
              </a:rPr>
              <a:t> test. The two focusing themes are human health and living systems and energy and related systems. Each science content topic is assessed using one of these focusing themes. </a:t>
            </a:r>
          </a:p>
          <a:p>
            <a:endParaRPr lang="en-US" altLang="en-US" dirty="0">
              <a:cs typeface="Arial" pitchFamily="34" charset="0"/>
            </a:endParaRPr>
          </a:p>
          <a:p>
            <a:r>
              <a:rPr lang="en-US" altLang="en-US" dirty="0">
                <a:cs typeface="Arial" pitchFamily="34" charset="0"/>
              </a:rPr>
              <a:t>Review the chart.</a:t>
            </a:r>
          </a:p>
          <a:p>
            <a:endParaRPr lang="en-US" altLang="en-US" dirty="0">
              <a:cs typeface="Arial" pitchFamily="34" charset="0"/>
            </a:endParaRPr>
          </a:p>
          <a:p>
            <a:r>
              <a:rPr lang="en-US" altLang="en-US" i="1" dirty="0">
                <a:cs typeface="Arial" pitchFamily="34" charset="0"/>
              </a:rPr>
              <a:t>Note: A copy of the chart is in the workbook.</a:t>
            </a:r>
            <a:endParaRPr lang="en-US" altLang="en-US" i="1" dirty="0"/>
          </a:p>
        </p:txBody>
      </p:sp>
      <p:sp>
        <p:nvSpPr>
          <p:cNvPr id="7" name="Header Placeholder 3"/>
          <p:cNvSpPr>
            <a:spLocks noGrp="1"/>
          </p:cNvSpPr>
          <p:nvPr>
            <p:ph type="hdr" sz="quarter"/>
          </p:nvPr>
        </p:nvSpPr>
        <p:spPr>
          <a:xfrm>
            <a:off x="0" y="3"/>
            <a:ext cx="2709775" cy="639377"/>
          </a:xfrm>
        </p:spPr>
        <p:txBody>
          <a:bodyPr/>
          <a:lstStyle/>
          <a:p>
            <a:r>
              <a:rPr lang="en-US" dirty="0"/>
              <a:t>High Impact Indicators: Focus on Social Studies and Science</a:t>
            </a:r>
          </a:p>
        </p:txBody>
      </p:sp>
      <p:sp>
        <p:nvSpPr>
          <p:cNvPr id="9" name="Rectangle 3"/>
          <p:cNvSpPr>
            <a:spLocks noGrp="1" noChangeArrowheads="1"/>
          </p:cNvSpPr>
          <p:nvPr>
            <p:ph type="dt" sz="quarter" idx="1"/>
          </p:nvPr>
        </p:nvSpPr>
        <p:spPr bwMode="auto">
          <a:xfrm>
            <a:off x="3102364" y="3"/>
            <a:ext cx="2373769" cy="6393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63144" indent="-293517" eaLnBrk="0" hangingPunct="0">
              <a:spcBef>
                <a:spcPct val="30000"/>
              </a:spcBef>
              <a:defRPr sz="1200">
                <a:solidFill>
                  <a:schemeClr val="tx1"/>
                </a:solidFill>
                <a:latin typeface="Calibri" pitchFamily="34" charset="0"/>
                <a:ea typeface="MS PGothic" pitchFamily="34" charset="-128"/>
              </a:defRPr>
            </a:lvl2pPr>
            <a:lvl3pPr marL="1174069" indent="-234814" eaLnBrk="0" hangingPunct="0">
              <a:spcBef>
                <a:spcPct val="30000"/>
              </a:spcBef>
              <a:defRPr sz="1200">
                <a:solidFill>
                  <a:schemeClr val="tx1"/>
                </a:solidFill>
                <a:latin typeface="Calibri" pitchFamily="34" charset="0"/>
                <a:ea typeface="MS PGothic" pitchFamily="34" charset="-128"/>
              </a:defRPr>
            </a:lvl3pPr>
            <a:lvl4pPr marL="1643696" indent="-234814" eaLnBrk="0" hangingPunct="0">
              <a:spcBef>
                <a:spcPct val="30000"/>
              </a:spcBef>
              <a:defRPr sz="1200">
                <a:solidFill>
                  <a:schemeClr val="tx1"/>
                </a:solidFill>
                <a:latin typeface="Calibri" pitchFamily="34" charset="0"/>
                <a:ea typeface="MS PGothic" pitchFamily="34" charset="-128"/>
              </a:defRPr>
            </a:lvl4pPr>
            <a:lvl5pPr marL="2113325" indent="-234814" eaLnBrk="0" hangingPunct="0">
              <a:spcBef>
                <a:spcPct val="30000"/>
              </a:spcBef>
              <a:defRPr sz="1200">
                <a:solidFill>
                  <a:schemeClr val="tx1"/>
                </a:solidFill>
                <a:latin typeface="Calibri" pitchFamily="34" charset="0"/>
                <a:ea typeface="MS PGothic" pitchFamily="34" charset="-128"/>
              </a:defRPr>
            </a:lvl5pPr>
            <a:lvl6pPr marL="2582952" indent="-234814" defTabSz="469627" eaLnBrk="0" fontAlgn="base" hangingPunct="0">
              <a:spcBef>
                <a:spcPct val="30000"/>
              </a:spcBef>
              <a:spcAft>
                <a:spcPct val="0"/>
              </a:spcAft>
              <a:defRPr sz="1200">
                <a:solidFill>
                  <a:schemeClr val="tx1"/>
                </a:solidFill>
                <a:latin typeface="Calibri" pitchFamily="34" charset="0"/>
                <a:ea typeface="MS PGothic" pitchFamily="34" charset="-128"/>
              </a:defRPr>
            </a:lvl6pPr>
            <a:lvl7pPr marL="3052579" indent="-234814" defTabSz="469627" eaLnBrk="0" fontAlgn="base" hangingPunct="0">
              <a:spcBef>
                <a:spcPct val="30000"/>
              </a:spcBef>
              <a:spcAft>
                <a:spcPct val="0"/>
              </a:spcAft>
              <a:defRPr sz="1200">
                <a:solidFill>
                  <a:schemeClr val="tx1"/>
                </a:solidFill>
                <a:latin typeface="Calibri" pitchFamily="34" charset="0"/>
                <a:ea typeface="MS PGothic" pitchFamily="34" charset="-128"/>
              </a:defRPr>
            </a:lvl7pPr>
            <a:lvl8pPr marL="3522207" indent="-234814" defTabSz="469627" eaLnBrk="0" fontAlgn="base" hangingPunct="0">
              <a:spcBef>
                <a:spcPct val="30000"/>
              </a:spcBef>
              <a:spcAft>
                <a:spcPct val="0"/>
              </a:spcAft>
              <a:defRPr sz="1200">
                <a:solidFill>
                  <a:schemeClr val="tx1"/>
                </a:solidFill>
                <a:latin typeface="Calibri" pitchFamily="34" charset="0"/>
                <a:ea typeface="MS PGothic" pitchFamily="34" charset="-128"/>
              </a:defRPr>
            </a:lvl8pPr>
            <a:lvl9pPr marL="3991834" indent="-234814" defTabSz="469627"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r>
              <a:rPr lang="en-US" altLang="en-US"/>
              <a:t>07/2017</a:t>
            </a:r>
            <a:endParaRPr lang="en-US" altLang="en-US" dirty="0"/>
          </a:p>
        </p:txBody>
      </p:sp>
      <p:sp>
        <p:nvSpPr>
          <p:cNvPr id="10" name="Footer Placeholder 5"/>
          <p:cNvSpPr>
            <a:spLocks noGrp="1"/>
          </p:cNvSpPr>
          <p:nvPr>
            <p:ph type="ftr" sz="quarter" idx="4"/>
          </p:nvPr>
        </p:nvSpPr>
        <p:spPr>
          <a:xfrm>
            <a:off x="0" y="12141657"/>
            <a:ext cx="2373769" cy="639377"/>
          </a:xfrm>
        </p:spPr>
        <p:txBody>
          <a:bodyPr/>
          <a:lstStyle/>
          <a:p>
            <a:pPr>
              <a:defRPr/>
            </a:pPr>
            <a:r>
              <a:rPr lang="en-US" dirty="0"/>
              <a:t>© Copyright GED Testing Service LLC. All rights reserved</a:t>
            </a:r>
          </a:p>
        </p:txBody>
      </p:sp>
      <p:sp>
        <p:nvSpPr>
          <p:cNvPr id="11" name="Slide Number Placeholder 4"/>
          <p:cNvSpPr>
            <a:spLocks noGrp="1"/>
          </p:cNvSpPr>
          <p:nvPr>
            <p:ph type="sldNum" sz="quarter" idx="5"/>
          </p:nvPr>
        </p:nvSpPr>
        <p:spPr>
          <a:xfrm>
            <a:off x="3102364" y="12141657"/>
            <a:ext cx="2373769" cy="639377"/>
          </a:xfrm>
        </p:spPr>
        <p:txBody>
          <a:bodyPr/>
          <a:lstStyle/>
          <a:p>
            <a:fld id="{5DA38EC4-A1FB-4F00-B9EF-395B7D2C2274}" type="slidenum">
              <a:rPr lang="en-US" smtClean="0"/>
              <a:t>64</a:t>
            </a:fld>
            <a:endParaRPr lang="en-US" dirty="0"/>
          </a:p>
        </p:txBody>
      </p:sp>
    </p:spTree>
    <p:extLst>
      <p:ext uri="{BB962C8B-B14F-4D97-AF65-F5344CB8AC3E}">
        <p14:creationId xmlns:p14="http://schemas.microsoft.com/office/powerpoint/2010/main" val="37503596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6437">
              <a:defRPr/>
            </a:pPr>
            <a:r>
              <a:rPr lang="en-US" altLang="en-US" b="1" dirty="0"/>
              <a:t>Key Points</a:t>
            </a:r>
          </a:p>
          <a:p>
            <a:pPr defTabSz="456437">
              <a:defRPr/>
            </a:pPr>
            <a:endParaRPr lang="en-US" altLang="en-US" b="1" dirty="0"/>
          </a:p>
          <a:p>
            <a:pPr defTabSz="456437">
              <a:defRPr/>
            </a:pPr>
            <a:r>
              <a:rPr lang="en-US" altLang="en-US" b="1" dirty="0"/>
              <a:t>Science practices are students applying skills of science to develop scientific concepts.</a:t>
            </a:r>
          </a:p>
          <a:p>
            <a:endParaRPr lang="en-US" dirty="0"/>
          </a:p>
          <a:p>
            <a:r>
              <a:rPr lang="en-US" dirty="0"/>
              <a:t>So,</a:t>
            </a:r>
            <a:r>
              <a:rPr lang="en-US" baseline="0" dirty="0"/>
              <a:t> what should you teach in the classroom?</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B99F9CF4-8B2A-4A74-89E2-8FB50A811977}" type="slidenum">
              <a:rPr lang="en-US" smtClean="0"/>
              <a:pPr>
                <a:defRPr/>
              </a:pPr>
              <a:t>65</a:t>
            </a:fld>
            <a:endParaRPr lang="en-US" dirty="0"/>
          </a:p>
        </p:txBody>
      </p:sp>
      <p:sp>
        <p:nvSpPr>
          <p:cNvPr id="5" name="Date Placeholder 4"/>
          <p:cNvSpPr>
            <a:spLocks noGrp="1"/>
          </p:cNvSpPr>
          <p:nvPr>
            <p:ph type="dt" idx="11"/>
          </p:nvPr>
        </p:nvSpPr>
        <p:spPr/>
        <p:txBody>
          <a:bodyPr/>
          <a:lstStyle/>
          <a:p>
            <a:pPr>
              <a:defRPr/>
            </a:pPr>
            <a:r>
              <a:rPr lang="en-US"/>
              <a:t>07/2017</a:t>
            </a:r>
            <a:endParaRPr lang="en-US" dirty="0"/>
          </a:p>
        </p:txBody>
      </p:sp>
      <p:sp>
        <p:nvSpPr>
          <p:cNvPr id="6" name="Header Placeholder 5"/>
          <p:cNvSpPr>
            <a:spLocks noGrp="1"/>
          </p:cNvSpPr>
          <p:nvPr>
            <p:ph type="hdr" sz="quarter" idx="12"/>
          </p:nvPr>
        </p:nvSpPr>
        <p:spPr/>
        <p:txBody>
          <a:bodyPr/>
          <a:lstStyle/>
          <a:p>
            <a:pPr>
              <a:defRPr/>
            </a:pPr>
            <a:r>
              <a:rPr lang="en-US" dirty="0"/>
              <a:t>High Impact Indicators: Focus on Social Studies and Science</a:t>
            </a:r>
          </a:p>
        </p:txBody>
      </p:sp>
      <p:sp>
        <p:nvSpPr>
          <p:cNvPr id="7" name="Footer Placeholder 6"/>
          <p:cNvSpPr>
            <a:spLocks noGrp="1"/>
          </p:cNvSpPr>
          <p:nvPr>
            <p:ph type="ftr" sz="quarter" idx="13"/>
          </p:nvPr>
        </p:nvSpPr>
        <p:spPr/>
        <p:txBody>
          <a:bodyPr/>
          <a:lstStyle/>
          <a:p>
            <a:pPr>
              <a:defRPr/>
            </a:pPr>
            <a:r>
              <a:rPr lang="en-US" dirty="0"/>
              <a:t>© Copyright GED Testing Service LLC. All rights reserved</a:t>
            </a:r>
          </a:p>
        </p:txBody>
      </p:sp>
    </p:spTree>
    <p:extLst>
      <p:ext uri="{BB962C8B-B14F-4D97-AF65-F5344CB8AC3E}">
        <p14:creationId xmlns:p14="http://schemas.microsoft.com/office/powerpoint/2010/main" val="38805638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9627">
              <a:defRPr/>
            </a:pPr>
            <a:r>
              <a:rPr lang="en-US" b="1" dirty="0"/>
              <a:t>Key Points</a:t>
            </a:r>
          </a:p>
          <a:p>
            <a:endParaRPr lang="en-US" altLang="en-US" dirty="0"/>
          </a:p>
          <a:p>
            <a:r>
              <a:rPr lang="en-US" altLang="en-US" dirty="0"/>
              <a:t>Begin the discussion on the scientific method by asking participants if their students can do the items listed. Reinforce</a:t>
            </a:r>
            <a:r>
              <a:rPr lang="en-US" altLang="en-US" baseline="0" dirty="0"/>
              <a:t> that these skills are necessary for both technology-enhanced items.</a:t>
            </a:r>
            <a:endParaRPr lang="en-US" i="1" dirty="0"/>
          </a:p>
        </p:txBody>
      </p:sp>
      <p:sp>
        <p:nvSpPr>
          <p:cNvPr id="4" name="Header Placeholder 3"/>
          <p:cNvSpPr>
            <a:spLocks noGrp="1"/>
          </p:cNvSpPr>
          <p:nvPr>
            <p:ph type="hdr" sz="quarter" idx="10"/>
          </p:nvPr>
        </p:nvSpPr>
        <p:spPr/>
        <p:txBody>
          <a:bodyPr/>
          <a:lstStyle/>
          <a:p>
            <a:pPr>
              <a:defRPr/>
            </a:pPr>
            <a:r>
              <a:rPr lang="en-US" dirty="0"/>
              <a:t>High Impact Indicators: Focus on Social Studies and Science</a:t>
            </a:r>
          </a:p>
        </p:txBody>
      </p:sp>
      <p:sp>
        <p:nvSpPr>
          <p:cNvPr id="5" name="Date Placeholder 4"/>
          <p:cNvSpPr>
            <a:spLocks noGrp="1"/>
          </p:cNvSpPr>
          <p:nvPr>
            <p:ph type="dt" idx="11"/>
          </p:nvPr>
        </p:nvSpPr>
        <p:spPr/>
        <p:txBody>
          <a:bodyPr/>
          <a:lstStyle/>
          <a:p>
            <a:pPr>
              <a:defRPr/>
            </a:pPr>
            <a:r>
              <a:rPr lang="en-US" altLang="en-US"/>
              <a:t>07/2017</a:t>
            </a:r>
            <a:endParaRPr lang="en-US" altLang="en-US" dirty="0"/>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A99C77E-FBA7-445D-BE65-AD8D0EA8E6B6}" type="slidenum">
              <a:rPr lang="en-US" altLang="en-US" smtClean="0"/>
              <a:pPr>
                <a:defRPr/>
              </a:pPr>
              <a:t>66</a:t>
            </a:fld>
            <a:endParaRPr lang="en-US" altLang="en-US" dirty="0"/>
          </a:p>
        </p:txBody>
      </p:sp>
    </p:spTree>
    <p:extLst>
      <p:ext uri="{BB962C8B-B14F-4D97-AF65-F5344CB8AC3E}">
        <p14:creationId xmlns:p14="http://schemas.microsoft.com/office/powerpoint/2010/main" val="1552275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Connecting the Dots</a:t>
            </a:r>
          </a:p>
        </p:txBody>
      </p:sp>
      <p:sp>
        <p:nvSpPr>
          <p:cNvPr id="5" name="Date Placeholder 4"/>
          <p:cNvSpPr>
            <a:spLocks noGrp="1"/>
          </p:cNvSpPr>
          <p:nvPr>
            <p:ph type="dt" idx="11"/>
          </p:nvPr>
        </p:nvSpPr>
        <p:spPr/>
        <p:txBody>
          <a:bodyPr/>
          <a:lstStyle/>
          <a:p>
            <a:r>
              <a:rPr lang="en-US"/>
              <a:t>7/2017</a:t>
            </a:r>
          </a:p>
        </p:txBody>
      </p:sp>
      <p:sp>
        <p:nvSpPr>
          <p:cNvPr id="6" name="Footer Placeholder 5"/>
          <p:cNvSpPr>
            <a:spLocks noGrp="1"/>
          </p:cNvSpPr>
          <p:nvPr>
            <p:ph type="ftr" sz="quarter" idx="12"/>
          </p:nvPr>
        </p:nvSpPr>
        <p:spPr/>
        <p:txBody>
          <a:bodyPr/>
          <a:lstStyle/>
          <a:p>
            <a:r>
              <a:rPr lang="en-US" dirty="0"/>
              <a:t>© Copyright GED Testing Service LLC. All rights reserved.</a:t>
            </a:r>
          </a:p>
        </p:txBody>
      </p:sp>
      <p:sp>
        <p:nvSpPr>
          <p:cNvPr id="7" name="Slide Number Placeholder 6"/>
          <p:cNvSpPr>
            <a:spLocks noGrp="1"/>
          </p:cNvSpPr>
          <p:nvPr>
            <p:ph type="sldNum" sz="quarter" idx="13"/>
          </p:nvPr>
        </p:nvSpPr>
        <p:spPr/>
        <p:txBody>
          <a:bodyPr/>
          <a:lstStyle/>
          <a:p>
            <a:fld id="{4FA8C200-9146-2E47-BE29-58F523586F58}" type="slidenum">
              <a:rPr lang="en-US" smtClean="0"/>
              <a:t>8</a:t>
            </a:fld>
            <a:endParaRPr lang="en-US"/>
          </a:p>
        </p:txBody>
      </p:sp>
    </p:spTree>
    <p:extLst>
      <p:ext uri="{BB962C8B-B14F-4D97-AF65-F5344CB8AC3E}">
        <p14:creationId xmlns:p14="http://schemas.microsoft.com/office/powerpoint/2010/main" val="18215803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5319">
              <a:defRPr/>
            </a:pPr>
            <a:r>
              <a:rPr lang="en-US" b="1" dirty="0"/>
              <a:t>Key Points</a:t>
            </a:r>
          </a:p>
          <a:p>
            <a:endParaRPr lang="en-US" altLang="en-US" dirty="0"/>
          </a:p>
          <a:p>
            <a:r>
              <a:rPr lang="en-US" altLang="en-US" dirty="0"/>
              <a:t>Explain that students need to build their conceptual understanding of mathematics as well as how to apply those concepts in word problems. Students often lack consistency in solving problems because they do not truly grasp the concepts and/or skills they need to use.</a:t>
            </a:r>
            <a:endParaRPr lang="en-US" dirty="0"/>
          </a:p>
          <a:p>
            <a:endParaRPr lang="en-US" dirty="0"/>
          </a:p>
        </p:txBody>
      </p:sp>
      <p:sp>
        <p:nvSpPr>
          <p:cNvPr id="4" name="Slide Number Placeholder 3"/>
          <p:cNvSpPr>
            <a:spLocks noGrp="1"/>
          </p:cNvSpPr>
          <p:nvPr>
            <p:ph type="sldNum" sz="quarter" idx="10"/>
          </p:nvPr>
        </p:nvSpPr>
        <p:spPr/>
        <p:txBody>
          <a:bodyPr/>
          <a:lstStyle/>
          <a:p>
            <a:fld id="{6583769A-2A3C-664A-B1A3-FCFF0FA87D20}" type="slidenum">
              <a:rPr lang="en-US" smtClean="0"/>
              <a:t>67</a:t>
            </a:fld>
            <a:endParaRPr lang="en-US"/>
          </a:p>
        </p:txBody>
      </p:sp>
    </p:spTree>
    <p:extLst>
      <p:ext uri="{BB962C8B-B14F-4D97-AF65-F5344CB8AC3E}">
        <p14:creationId xmlns:p14="http://schemas.microsoft.com/office/powerpoint/2010/main" val="39871817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7975" eaLnBrk="0" hangingPunct="0">
              <a:defRPr sz="1500">
                <a:solidFill>
                  <a:schemeClr val="tx1"/>
                </a:solidFill>
                <a:latin typeface="Times New Roman" pitchFamily="18" charset="0"/>
                <a:ea typeface="ＭＳ Ｐゴシック" pitchFamily="34" charset="-128"/>
              </a:defRPr>
            </a:lvl1pPr>
            <a:lvl2pPr marL="782286" indent="-300879" defTabSz="1017975" eaLnBrk="0" hangingPunct="0">
              <a:defRPr sz="1500">
                <a:solidFill>
                  <a:schemeClr val="tx1"/>
                </a:solidFill>
                <a:latin typeface="Times New Roman" pitchFamily="18" charset="0"/>
                <a:ea typeface="ＭＳ Ｐゴシック" pitchFamily="34" charset="-128"/>
              </a:defRPr>
            </a:lvl2pPr>
            <a:lvl3pPr marL="1203516" indent="-240703" defTabSz="1017975" eaLnBrk="0" hangingPunct="0">
              <a:defRPr sz="1500">
                <a:solidFill>
                  <a:schemeClr val="tx1"/>
                </a:solidFill>
                <a:latin typeface="Times New Roman" pitchFamily="18" charset="0"/>
                <a:ea typeface="ＭＳ Ｐゴシック" pitchFamily="34" charset="-128"/>
              </a:defRPr>
            </a:lvl3pPr>
            <a:lvl4pPr marL="1684923" indent="-240703" defTabSz="1017975" eaLnBrk="0" hangingPunct="0">
              <a:defRPr sz="1500">
                <a:solidFill>
                  <a:schemeClr val="tx1"/>
                </a:solidFill>
                <a:latin typeface="Times New Roman" pitchFamily="18" charset="0"/>
                <a:ea typeface="ＭＳ Ｐゴシック" pitchFamily="34" charset="-128"/>
              </a:defRPr>
            </a:lvl4pPr>
            <a:lvl5pPr marL="2166329" indent="-240703" defTabSz="1017975" eaLnBrk="0" hangingPunct="0">
              <a:defRPr sz="1500">
                <a:solidFill>
                  <a:schemeClr val="tx1"/>
                </a:solidFill>
                <a:latin typeface="Times New Roman" pitchFamily="18" charset="0"/>
                <a:ea typeface="ＭＳ Ｐゴシック" pitchFamily="34" charset="-128"/>
              </a:defRPr>
            </a:lvl5pPr>
            <a:lvl6pPr marL="2647736" indent="-240703" defTabSz="1017975" eaLnBrk="0" fontAlgn="base" hangingPunct="0">
              <a:spcBef>
                <a:spcPct val="0"/>
              </a:spcBef>
              <a:spcAft>
                <a:spcPct val="0"/>
              </a:spcAft>
              <a:defRPr sz="1500">
                <a:solidFill>
                  <a:schemeClr val="tx1"/>
                </a:solidFill>
                <a:latin typeface="Times New Roman" pitchFamily="18" charset="0"/>
                <a:ea typeface="ＭＳ Ｐゴシック" pitchFamily="34" charset="-128"/>
              </a:defRPr>
            </a:lvl6pPr>
            <a:lvl7pPr marL="3129143" indent="-240703" defTabSz="1017975" eaLnBrk="0" fontAlgn="base" hangingPunct="0">
              <a:spcBef>
                <a:spcPct val="0"/>
              </a:spcBef>
              <a:spcAft>
                <a:spcPct val="0"/>
              </a:spcAft>
              <a:defRPr sz="1500">
                <a:solidFill>
                  <a:schemeClr val="tx1"/>
                </a:solidFill>
                <a:latin typeface="Times New Roman" pitchFamily="18" charset="0"/>
                <a:ea typeface="ＭＳ Ｐゴシック" pitchFamily="34" charset="-128"/>
              </a:defRPr>
            </a:lvl7pPr>
            <a:lvl8pPr marL="3610549" indent="-240703" defTabSz="1017975" eaLnBrk="0" fontAlgn="base" hangingPunct="0">
              <a:spcBef>
                <a:spcPct val="0"/>
              </a:spcBef>
              <a:spcAft>
                <a:spcPct val="0"/>
              </a:spcAft>
              <a:defRPr sz="1500">
                <a:solidFill>
                  <a:schemeClr val="tx1"/>
                </a:solidFill>
                <a:latin typeface="Times New Roman" pitchFamily="18" charset="0"/>
                <a:ea typeface="ＭＳ Ｐゴシック" pitchFamily="34" charset="-128"/>
              </a:defRPr>
            </a:lvl8pPr>
            <a:lvl9pPr marL="4091956" indent="-240703" defTabSz="1017975" eaLnBrk="0" fontAlgn="base" hangingPunct="0">
              <a:spcBef>
                <a:spcPct val="0"/>
              </a:spcBef>
              <a:spcAft>
                <a:spcPct val="0"/>
              </a:spcAft>
              <a:defRPr sz="1500">
                <a:solidFill>
                  <a:schemeClr val="tx1"/>
                </a:solidFill>
                <a:latin typeface="Times New Roman" pitchFamily="18" charset="0"/>
                <a:ea typeface="ＭＳ Ｐゴシック" pitchFamily="34" charset="-128"/>
              </a:defRPr>
            </a:lvl9pPr>
          </a:lstStyle>
          <a:p>
            <a:fld id="{630E29D8-B642-4216-9CAA-66EDE2B7C55D}" type="slidenum">
              <a:rPr lang="en-US" sz="1400">
                <a:latin typeface="Arial" pitchFamily="34" charset="0"/>
              </a:rPr>
              <a:pPr/>
              <a:t>68</a:t>
            </a:fld>
            <a:endParaRPr lang="en-US" sz="1400" dirty="0">
              <a:latin typeface="Arial" pitchFamily="34" charset="0"/>
            </a:endParaRPr>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noFill/>
            <a:miter lim="800000"/>
            <a:headEnd/>
            <a:tailEnd/>
          </a:ln>
        </p:spPr>
        <p:txBody>
          <a:bodyPr/>
          <a:lstStyle/>
          <a:p>
            <a:pPr eaLnBrk="1" hangingPunct="1"/>
            <a:r>
              <a:rPr lang="en-US" b="1" dirty="0"/>
              <a:t>Key Points</a:t>
            </a:r>
          </a:p>
          <a:p>
            <a:pPr eaLnBrk="1" hangingPunct="1"/>
            <a:endParaRPr lang="en-US" dirty="0"/>
          </a:p>
          <a:p>
            <a:pPr eaLnBrk="1" hangingPunct="1"/>
            <a:r>
              <a:rPr lang="en-US" dirty="0"/>
              <a:t>Give participants a moment to consider this question individually and then discuss it with a partner.  Depending on the time you have available, you may or may not elect to have a brief whole group discussion.</a:t>
            </a:r>
          </a:p>
          <a:p>
            <a:pPr eaLnBrk="1" hangingPunct="1"/>
            <a:endParaRPr lang="en-US" dirty="0"/>
          </a:p>
          <a:p>
            <a:pPr eaLnBrk="1" hangingPunct="1"/>
            <a:endParaRPr lang="en-US" dirty="0"/>
          </a:p>
          <a:p>
            <a:pPr eaLnBrk="1" hangingPunct="1"/>
            <a:endParaRPr lang="en-US" dirty="0"/>
          </a:p>
        </p:txBody>
      </p:sp>
      <p:sp>
        <p:nvSpPr>
          <p:cNvPr id="6" name="Footer Placeholder 3"/>
          <p:cNvSpPr>
            <a:spLocks noGrp="1"/>
          </p:cNvSpPr>
          <p:nvPr>
            <p:ph type="ftr" sz="quarter" idx="4"/>
          </p:nvPr>
        </p:nvSpPr>
        <p:spPr bwMode="auto">
          <a:xfrm>
            <a:off x="1" y="13273052"/>
            <a:ext cx="2382814" cy="697730"/>
          </a:xfrm>
          <a:prstGeom prst="rect">
            <a:avLst/>
          </a:prstGeom>
          <a:noFill/>
          <a:ln w="9525">
            <a:noFill/>
            <a:miter lim="800000"/>
            <a:headEnd/>
            <a:tailEnd/>
          </a:ln>
        </p:spPr>
        <p:txBody>
          <a:bodyPr vert="horz" wrap="square" lIns="101776" tIns="50889" rIns="101776" bIns="50889" numCol="1" anchor="b" anchorCtr="0" compatLnSpc="1">
            <a:prstTxWarp prst="textNoShape">
              <a:avLst/>
            </a:prstTxWarp>
          </a:bodyPr>
          <a:lstStyle>
            <a:lvl1pPr defTabSz="508137" eaLnBrk="1" hangingPunct="1">
              <a:spcBef>
                <a:spcPct val="0"/>
              </a:spcBef>
              <a:buFontTx/>
              <a:buNone/>
              <a:defRPr sz="1400">
                <a:latin typeface="Calibri" pitchFamily="34" charset="0"/>
                <a:ea typeface="+mn-ea"/>
                <a:cs typeface="+mn-cs"/>
              </a:defRPr>
            </a:lvl1pPr>
          </a:lstStyle>
          <a:p>
            <a:pPr>
              <a:defRPr/>
            </a:pPr>
            <a:r>
              <a:rPr lang="en-US" sz="1300" dirty="0">
                <a:latin typeface="Arial" pitchFamily="34" charset="0"/>
                <a:cs typeface="Arial" pitchFamily="34" charset="0"/>
              </a:rPr>
              <a:t>04/29-05/01/2013</a:t>
            </a:r>
          </a:p>
        </p:txBody>
      </p:sp>
      <p:sp>
        <p:nvSpPr>
          <p:cNvPr id="2" name="Date Placeholder 1"/>
          <p:cNvSpPr>
            <a:spLocks noGrp="1"/>
          </p:cNvSpPr>
          <p:nvPr>
            <p:ph type="dt" idx="10"/>
          </p:nvPr>
        </p:nvSpPr>
        <p:spPr/>
        <p:txBody>
          <a:bodyPr/>
          <a:lstStyle/>
          <a:p>
            <a:fld id="{B3EDC269-32D8-4AC7-9DA7-3E8079B72821}" type="datetime1">
              <a:rPr lang="en-US" smtClean="0"/>
              <a:t>9/23/2019</a:t>
            </a:fld>
            <a:endParaRPr lang="en-US" dirty="0"/>
          </a:p>
        </p:txBody>
      </p:sp>
      <p:sp>
        <p:nvSpPr>
          <p:cNvPr id="3" name="Header Placeholder 2">
            <a:extLst>
              <a:ext uri="{FF2B5EF4-FFF2-40B4-BE49-F238E27FC236}">
                <a16:creationId xmlns:a16="http://schemas.microsoft.com/office/drawing/2014/main" id="{B85AC6BB-8B88-4387-BFAA-9C1B7A9D3984}"/>
              </a:ext>
            </a:extLst>
          </p:cNvPr>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8377471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a:ea typeface="ＭＳ Ｐゴシック" pitchFamily="34" charset="-128"/>
              </a:rPr>
              <a:t>Key Points</a:t>
            </a:r>
          </a:p>
          <a:p>
            <a:pPr>
              <a:defRPr/>
            </a:pPr>
            <a:endParaRPr lang="en-US" dirty="0">
              <a:ea typeface="ＭＳ Ｐゴシック" pitchFamily="34" charset="-128"/>
            </a:endParaRPr>
          </a:p>
          <a:p>
            <a:pPr>
              <a:defRPr/>
            </a:pPr>
            <a:r>
              <a:rPr lang="en-US" dirty="0">
                <a:ea typeface="ＭＳ Ｐゴシック" pitchFamily="34" charset="-128"/>
              </a:rPr>
              <a:t>Ask participants what they are currently teaching from this list. Chances are very good that they will indicate ratio and proportion and possibly variables or symbolic notation. However, rarely will participants indicate that they are currently teaching all of these “big” ideas.</a:t>
            </a:r>
          </a:p>
          <a:p>
            <a:pPr>
              <a:defRPr/>
            </a:pPr>
            <a:endParaRPr lang="en-US" dirty="0">
              <a:ea typeface="ＭＳ Ｐゴシック" pitchFamily="34" charset="-128"/>
            </a:endParaRPr>
          </a:p>
          <a:p>
            <a:pPr>
              <a:defRPr/>
            </a:pPr>
            <a:r>
              <a:rPr lang="en-US" dirty="0">
                <a:ea typeface="ＭＳ Ｐゴシック" pitchFamily="34" charset="-128"/>
              </a:rPr>
              <a:t>Explain that over the next few slides, they will have an opportunity to look at some of these “big” ideas and identify ideas that students need to learn if they are going to build algebraic reasoning skills.</a:t>
            </a:r>
          </a:p>
          <a:p>
            <a:pPr marL="185766" indent="-185766">
              <a:buFont typeface="Arial" pitchFamily="34" charset="0"/>
              <a:buChar char="•"/>
              <a:defRPr/>
            </a:pPr>
            <a:endParaRPr lang="en-US" dirty="0">
              <a:ea typeface="ＭＳ Ｐゴシック" pitchFamily="34" charset="-128"/>
            </a:endParaRPr>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804986" indent="-309610" eaLnBrk="0" hangingPunct="0">
              <a:defRPr>
                <a:solidFill>
                  <a:schemeClr val="tx1"/>
                </a:solidFill>
                <a:latin typeface="Arial" pitchFamily="34" charset="0"/>
                <a:ea typeface="MS PGothic" pitchFamily="34" charset="-128"/>
              </a:defRPr>
            </a:lvl2pPr>
            <a:lvl3pPr marL="1238441" indent="-247688" eaLnBrk="0" hangingPunct="0">
              <a:defRPr>
                <a:solidFill>
                  <a:schemeClr val="tx1"/>
                </a:solidFill>
                <a:latin typeface="Arial" pitchFamily="34" charset="0"/>
                <a:ea typeface="MS PGothic" pitchFamily="34" charset="-128"/>
              </a:defRPr>
            </a:lvl3pPr>
            <a:lvl4pPr marL="1733817" indent="-247688" eaLnBrk="0" hangingPunct="0">
              <a:defRPr>
                <a:solidFill>
                  <a:schemeClr val="tx1"/>
                </a:solidFill>
                <a:latin typeface="Arial" pitchFamily="34" charset="0"/>
                <a:ea typeface="MS PGothic" pitchFamily="34" charset="-128"/>
              </a:defRPr>
            </a:lvl4pPr>
            <a:lvl5pPr marL="2229193" indent="-247688" eaLnBrk="0" hangingPunct="0">
              <a:defRPr>
                <a:solidFill>
                  <a:schemeClr val="tx1"/>
                </a:solidFill>
                <a:latin typeface="Arial" pitchFamily="34" charset="0"/>
                <a:ea typeface="MS PGothic" pitchFamily="34" charset="-128"/>
              </a:defRPr>
            </a:lvl5pPr>
            <a:lvl6pPr marL="2724569" indent="-247688" eaLnBrk="0" fontAlgn="base" hangingPunct="0">
              <a:spcBef>
                <a:spcPct val="0"/>
              </a:spcBef>
              <a:spcAft>
                <a:spcPct val="0"/>
              </a:spcAft>
              <a:defRPr>
                <a:solidFill>
                  <a:schemeClr val="tx1"/>
                </a:solidFill>
                <a:latin typeface="Arial" pitchFamily="34" charset="0"/>
                <a:ea typeface="MS PGothic" pitchFamily="34" charset="-128"/>
              </a:defRPr>
            </a:lvl6pPr>
            <a:lvl7pPr marL="3219945" indent="-247688" eaLnBrk="0" fontAlgn="base" hangingPunct="0">
              <a:spcBef>
                <a:spcPct val="0"/>
              </a:spcBef>
              <a:spcAft>
                <a:spcPct val="0"/>
              </a:spcAft>
              <a:defRPr>
                <a:solidFill>
                  <a:schemeClr val="tx1"/>
                </a:solidFill>
                <a:latin typeface="Arial" pitchFamily="34" charset="0"/>
                <a:ea typeface="MS PGothic" pitchFamily="34" charset="-128"/>
              </a:defRPr>
            </a:lvl7pPr>
            <a:lvl8pPr marL="3715322" indent="-247688" eaLnBrk="0" fontAlgn="base" hangingPunct="0">
              <a:spcBef>
                <a:spcPct val="0"/>
              </a:spcBef>
              <a:spcAft>
                <a:spcPct val="0"/>
              </a:spcAft>
              <a:defRPr>
                <a:solidFill>
                  <a:schemeClr val="tx1"/>
                </a:solidFill>
                <a:latin typeface="Arial" pitchFamily="34" charset="0"/>
                <a:ea typeface="MS PGothic" pitchFamily="34" charset="-128"/>
              </a:defRPr>
            </a:lvl8pPr>
            <a:lvl9pPr marL="4210698" indent="-247688"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57D6F65B-7AA4-44CF-BD6A-7E2E44D14862}" type="slidenum">
              <a:rPr lang="en-US" smtClean="0"/>
              <a:pPr eaLnBrk="1" hangingPunct="1"/>
              <a:t>69</a:t>
            </a:fld>
            <a:endParaRPr lang="en-US" dirty="0"/>
          </a:p>
        </p:txBody>
      </p:sp>
      <p:sp>
        <p:nvSpPr>
          <p:cNvPr id="6" name="Footer Placeholder 3"/>
          <p:cNvSpPr>
            <a:spLocks noGrp="1"/>
          </p:cNvSpPr>
          <p:nvPr>
            <p:ph type="ftr" sz="quarter" idx="4"/>
          </p:nvPr>
        </p:nvSpPr>
        <p:spPr bwMode="auto">
          <a:xfrm>
            <a:off x="1" y="13273052"/>
            <a:ext cx="2382814" cy="697730"/>
          </a:xfrm>
          <a:prstGeom prst="rect">
            <a:avLst/>
          </a:prstGeom>
          <a:noFill/>
          <a:ln w="9525">
            <a:noFill/>
            <a:miter lim="800000"/>
            <a:headEnd/>
            <a:tailEnd/>
          </a:ln>
        </p:spPr>
        <p:txBody>
          <a:bodyPr vert="horz" wrap="square" lIns="101776" tIns="50889" rIns="101776" bIns="50889" numCol="1" anchor="b" anchorCtr="0" compatLnSpc="1">
            <a:prstTxWarp prst="textNoShape">
              <a:avLst/>
            </a:prstTxWarp>
          </a:bodyPr>
          <a:lstStyle>
            <a:lvl1pPr defTabSz="508137" eaLnBrk="1" hangingPunct="1">
              <a:spcBef>
                <a:spcPct val="0"/>
              </a:spcBef>
              <a:buFontTx/>
              <a:buNone/>
              <a:defRPr sz="1400">
                <a:latin typeface="Calibri" pitchFamily="34" charset="0"/>
                <a:ea typeface="+mn-ea"/>
                <a:cs typeface="+mn-cs"/>
              </a:defRPr>
            </a:lvl1pPr>
          </a:lstStyle>
          <a:p>
            <a:pPr>
              <a:defRPr/>
            </a:pPr>
            <a:r>
              <a:rPr lang="en-US" sz="1300" dirty="0">
                <a:latin typeface="Arial" pitchFamily="34" charset="0"/>
                <a:cs typeface="Arial" pitchFamily="34" charset="0"/>
              </a:rPr>
              <a:t>04/29-05/01/2013</a:t>
            </a:r>
          </a:p>
        </p:txBody>
      </p:sp>
      <p:sp>
        <p:nvSpPr>
          <p:cNvPr id="2" name="Date Placeholder 1"/>
          <p:cNvSpPr>
            <a:spLocks noGrp="1"/>
          </p:cNvSpPr>
          <p:nvPr>
            <p:ph type="dt" idx="10"/>
          </p:nvPr>
        </p:nvSpPr>
        <p:spPr/>
        <p:txBody>
          <a:bodyPr/>
          <a:lstStyle/>
          <a:p>
            <a:fld id="{AC514BC4-25D2-4076-85A1-DDA17174FC79}" type="datetime1">
              <a:rPr lang="en-US" smtClean="0"/>
              <a:t>9/23/2019</a:t>
            </a:fld>
            <a:endParaRPr lang="en-US" dirty="0"/>
          </a:p>
        </p:txBody>
      </p:sp>
      <p:sp>
        <p:nvSpPr>
          <p:cNvPr id="3" name="Header Placeholder 2">
            <a:extLst>
              <a:ext uri="{FF2B5EF4-FFF2-40B4-BE49-F238E27FC236}">
                <a16:creationId xmlns:a16="http://schemas.microsoft.com/office/drawing/2014/main" id="{214CB541-D16C-426F-BEC1-77BFD254992B}"/>
              </a:ext>
            </a:extLst>
          </p:cNvPr>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42699641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b="1" dirty="0">
                <a:latin typeface="Arial" charset="0"/>
                <a:ea typeface="ＭＳ Ｐゴシック" charset="-128"/>
              </a:rPr>
              <a:t>Key Points</a:t>
            </a:r>
          </a:p>
          <a:p>
            <a:pPr>
              <a:lnSpc>
                <a:spcPct val="80000"/>
              </a:lnSpc>
            </a:pPr>
            <a:endParaRPr lang="en-US" dirty="0">
              <a:latin typeface="Arial" charset="0"/>
              <a:ea typeface="ＭＳ Ｐゴシック" charset="-128"/>
            </a:endParaRPr>
          </a:p>
          <a:p>
            <a:pPr>
              <a:lnSpc>
                <a:spcPct val="80000"/>
              </a:lnSpc>
            </a:pPr>
            <a:r>
              <a:rPr lang="en-US" dirty="0">
                <a:latin typeface="Arial" charset="0"/>
                <a:ea typeface="ＭＳ Ｐゴシック" charset="-128"/>
              </a:rPr>
              <a:t>George Polya’s </a:t>
            </a:r>
            <a:r>
              <a:rPr lang="en-US" i="1" dirty="0">
                <a:latin typeface="Arial" charset="0"/>
                <a:ea typeface="ＭＳ Ｐゴシック" charset="-128"/>
              </a:rPr>
              <a:t>Four Steps to Problem Solving</a:t>
            </a:r>
            <a:r>
              <a:rPr lang="en-US" dirty="0">
                <a:latin typeface="Arial" charset="0"/>
                <a:ea typeface="ＭＳ Ｐゴシック" charset="-128"/>
              </a:rPr>
              <a:t> has stood the test of time and today is still one of the most widely used process for teaching students the process for solving problems. </a:t>
            </a:r>
          </a:p>
          <a:p>
            <a:pPr>
              <a:lnSpc>
                <a:spcPct val="80000"/>
              </a:lnSpc>
            </a:pPr>
            <a:endParaRPr lang="en-US" dirty="0">
              <a:latin typeface="Arial" charset="0"/>
              <a:ea typeface="ＭＳ Ｐゴシック" charset="-128"/>
            </a:endParaRPr>
          </a:p>
          <a:p>
            <a:pPr>
              <a:lnSpc>
                <a:spcPct val="80000"/>
              </a:lnSpc>
            </a:pPr>
            <a:r>
              <a:rPr lang="en-US" dirty="0">
                <a:latin typeface="Arial" charset="0"/>
                <a:ea typeface="ＭＳ Ｐゴシック" charset="-128"/>
              </a:rPr>
              <a:t>These steps provide test-takers a framework for building solution pathways when working with mathematical content. Students in adult education classrooms often want to just “do” the problem. This is analogous to the approach students often taken to writing – they just “write.” They do not want to read, plan, organize, edit and revise – they just want to write and move to the next task.</a:t>
            </a:r>
          </a:p>
          <a:p>
            <a:pPr>
              <a:lnSpc>
                <a:spcPct val="80000"/>
              </a:lnSpc>
            </a:pPr>
            <a:r>
              <a:rPr lang="en-US" dirty="0">
                <a:latin typeface="Arial" charset="0"/>
                <a:ea typeface="ＭＳ Ｐゴシック" charset="-128"/>
              </a:rPr>
              <a:t>Students need to understand that solving problems requires planning, drafting (trying the plan), checking results, and making “edits and revisions” if the answer is not correct or reasonable.</a:t>
            </a:r>
          </a:p>
          <a:p>
            <a:pPr>
              <a:lnSpc>
                <a:spcPct val="80000"/>
              </a:lnSpc>
            </a:pPr>
            <a:endParaRPr lang="en-US" dirty="0">
              <a:latin typeface="Arial" charset="0"/>
              <a:ea typeface="ＭＳ Ｐゴシック" charset="-128"/>
            </a:endParaRPr>
          </a:p>
          <a:p>
            <a:pPr>
              <a:lnSpc>
                <a:spcPct val="80000"/>
              </a:lnSpc>
            </a:pPr>
            <a:r>
              <a:rPr lang="en-US" dirty="0">
                <a:latin typeface="Arial" charset="0"/>
                <a:ea typeface="ＭＳ Ｐゴシック" charset="-128"/>
              </a:rPr>
              <a:t>Polya outlines four basic steps.</a:t>
            </a:r>
          </a:p>
          <a:p>
            <a:pPr marL="185766" indent="-185766">
              <a:lnSpc>
                <a:spcPct val="80000"/>
              </a:lnSpc>
              <a:buFontTx/>
              <a:buChar char="•"/>
            </a:pPr>
            <a:r>
              <a:rPr lang="en-US" dirty="0">
                <a:latin typeface="Arial" charset="0"/>
                <a:ea typeface="ＭＳ Ｐゴシック" charset="-128"/>
              </a:rPr>
              <a:t>Understand the Problem: Determine what is being asked, what information is known, what information is unnecessary to addressing the problem, and what information is missing or not known. </a:t>
            </a:r>
          </a:p>
          <a:p>
            <a:pPr marL="185766" indent="-185766">
              <a:lnSpc>
                <a:spcPct val="80000"/>
              </a:lnSpc>
              <a:buFontTx/>
              <a:buChar char="•"/>
            </a:pPr>
            <a:r>
              <a:rPr lang="en-US" dirty="0">
                <a:latin typeface="Arial" charset="0"/>
                <a:ea typeface="ＭＳ Ｐゴシック" charset="-128"/>
              </a:rPr>
              <a:t>Devise a Plan: Find a strategy to help in solving the problem. </a:t>
            </a:r>
          </a:p>
          <a:p>
            <a:pPr marL="185766" indent="-185766">
              <a:lnSpc>
                <a:spcPct val="80000"/>
              </a:lnSpc>
              <a:buFontTx/>
              <a:buChar char="•"/>
            </a:pPr>
            <a:r>
              <a:rPr lang="en-US" dirty="0">
                <a:latin typeface="Arial" charset="0"/>
                <a:ea typeface="ＭＳ Ｐゴシック" charset="-128"/>
              </a:rPr>
              <a:t>Carry Out the Plan: Attempt to solve the problem with the chosen strategy. If the strategy does not work, try another strategy. </a:t>
            </a:r>
          </a:p>
          <a:p>
            <a:pPr marL="185766" indent="-185766">
              <a:lnSpc>
                <a:spcPct val="80000"/>
              </a:lnSpc>
              <a:buFontTx/>
              <a:buChar char="•"/>
            </a:pPr>
            <a:r>
              <a:rPr lang="en-US" dirty="0">
                <a:latin typeface="Arial" charset="0"/>
                <a:ea typeface="ＭＳ Ｐゴシック" charset="-128"/>
              </a:rPr>
              <a:t>Look Back: Check to see if the answer “makes sense.” A good way to look back is to use another strategy to see if the same answer results. </a:t>
            </a:r>
          </a:p>
          <a:p>
            <a:pPr>
              <a:lnSpc>
                <a:spcPct val="80000"/>
              </a:lnSpc>
            </a:pPr>
            <a:endParaRPr lang="en-US" sz="1000" dirty="0">
              <a:latin typeface="Arial" charset="0"/>
              <a:ea typeface="ＭＳ Ｐゴシック" charset="-128"/>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128"/>
              </a:defRPr>
            </a:lvl1pPr>
            <a:lvl2pPr marL="41099024" indent="-40603648" eaLnBrk="0" hangingPunct="0">
              <a:defRPr sz="2600">
                <a:solidFill>
                  <a:schemeClr val="tx1"/>
                </a:solidFill>
                <a:latin typeface="Arial" charset="0"/>
                <a:ea typeface="ＭＳ Ｐゴシック" charset="-128"/>
              </a:defRPr>
            </a:lvl2pPr>
            <a:lvl3pPr eaLnBrk="0" hangingPunct="0">
              <a:defRPr sz="2600">
                <a:solidFill>
                  <a:schemeClr val="tx1"/>
                </a:solidFill>
                <a:latin typeface="Arial" charset="0"/>
                <a:ea typeface="ＭＳ Ｐゴシック" charset="-128"/>
              </a:defRPr>
            </a:lvl3pPr>
            <a:lvl4pPr eaLnBrk="0" hangingPunct="0">
              <a:defRPr sz="2600">
                <a:solidFill>
                  <a:schemeClr val="tx1"/>
                </a:solidFill>
                <a:latin typeface="Arial" charset="0"/>
                <a:ea typeface="ＭＳ Ｐゴシック" charset="-128"/>
              </a:defRPr>
            </a:lvl4pPr>
            <a:lvl5pPr eaLnBrk="0" hangingPunct="0">
              <a:defRPr sz="2600">
                <a:solidFill>
                  <a:schemeClr val="tx1"/>
                </a:solidFill>
                <a:latin typeface="Arial" charset="0"/>
                <a:ea typeface="ＭＳ Ｐゴシック" charset="-128"/>
              </a:defRPr>
            </a:lvl5pPr>
            <a:lvl6pPr marL="495376" eaLnBrk="0" fontAlgn="base" hangingPunct="0">
              <a:spcBef>
                <a:spcPct val="0"/>
              </a:spcBef>
              <a:spcAft>
                <a:spcPct val="0"/>
              </a:spcAft>
              <a:defRPr sz="2600">
                <a:solidFill>
                  <a:schemeClr val="tx1"/>
                </a:solidFill>
                <a:latin typeface="Arial" charset="0"/>
                <a:ea typeface="ＭＳ Ｐゴシック" charset="-128"/>
              </a:defRPr>
            </a:lvl6pPr>
            <a:lvl7pPr marL="990752" eaLnBrk="0" fontAlgn="base" hangingPunct="0">
              <a:spcBef>
                <a:spcPct val="0"/>
              </a:spcBef>
              <a:spcAft>
                <a:spcPct val="0"/>
              </a:spcAft>
              <a:defRPr sz="2600">
                <a:solidFill>
                  <a:schemeClr val="tx1"/>
                </a:solidFill>
                <a:latin typeface="Arial" charset="0"/>
                <a:ea typeface="ＭＳ Ｐゴシック" charset="-128"/>
              </a:defRPr>
            </a:lvl7pPr>
            <a:lvl8pPr marL="1486129" eaLnBrk="0" fontAlgn="base" hangingPunct="0">
              <a:spcBef>
                <a:spcPct val="0"/>
              </a:spcBef>
              <a:spcAft>
                <a:spcPct val="0"/>
              </a:spcAft>
              <a:defRPr sz="2600">
                <a:solidFill>
                  <a:schemeClr val="tx1"/>
                </a:solidFill>
                <a:latin typeface="Arial" charset="0"/>
                <a:ea typeface="ＭＳ Ｐゴシック" charset="-128"/>
              </a:defRPr>
            </a:lvl8pPr>
            <a:lvl9pPr marL="1981505" eaLnBrk="0" fontAlgn="base" hangingPunct="0">
              <a:spcBef>
                <a:spcPct val="0"/>
              </a:spcBef>
              <a:spcAft>
                <a:spcPct val="0"/>
              </a:spcAft>
              <a:defRPr sz="2600">
                <a:solidFill>
                  <a:schemeClr val="tx1"/>
                </a:solidFill>
                <a:latin typeface="Arial" charset="0"/>
                <a:ea typeface="ＭＳ Ｐゴシック" charset="-128"/>
              </a:defRPr>
            </a:lvl9pPr>
          </a:lstStyle>
          <a:p>
            <a:pPr eaLnBrk="1" hangingPunct="1"/>
            <a:fld id="{F4A1E558-0764-4117-8525-9F993BB2BFA0}" type="slidenum">
              <a:rPr lang="en-US" sz="1300"/>
              <a:pPr eaLnBrk="1" hangingPunct="1"/>
              <a:t>70</a:t>
            </a:fld>
            <a:endParaRPr lang="en-US" sz="1300" dirty="0"/>
          </a:p>
        </p:txBody>
      </p:sp>
      <p:sp>
        <p:nvSpPr>
          <p:cNvPr id="7" name="Footer Placeholder 3"/>
          <p:cNvSpPr>
            <a:spLocks noGrp="1"/>
          </p:cNvSpPr>
          <p:nvPr>
            <p:ph type="ftr" sz="quarter" idx="4"/>
          </p:nvPr>
        </p:nvSpPr>
        <p:spPr bwMode="auto">
          <a:xfrm>
            <a:off x="1" y="13273052"/>
            <a:ext cx="2382814" cy="697730"/>
          </a:xfrm>
          <a:prstGeom prst="rect">
            <a:avLst/>
          </a:prstGeom>
          <a:noFill/>
          <a:ln w="9525">
            <a:noFill/>
            <a:miter lim="800000"/>
            <a:headEnd/>
            <a:tailEnd/>
          </a:ln>
        </p:spPr>
        <p:txBody>
          <a:bodyPr vert="horz" wrap="square" lIns="101776" tIns="50889" rIns="101776" bIns="50889" numCol="1" anchor="b" anchorCtr="0" compatLnSpc="1">
            <a:prstTxWarp prst="textNoShape">
              <a:avLst/>
            </a:prstTxWarp>
          </a:bodyPr>
          <a:lstStyle>
            <a:lvl1pPr defTabSz="508137" eaLnBrk="1" hangingPunct="1">
              <a:spcBef>
                <a:spcPct val="0"/>
              </a:spcBef>
              <a:buFontTx/>
              <a:buNone/>
              <a:defRPr sz="1400">
                <a:latin typeface="Calibri" pitchFamily="34" charset="0"/>
                <a:ea typeface="+mn-ea"/>
                <a:cs typeface="+mn-cs"/>
              </a:defRPr>
            </a:lvl1pPr>
          </a:lstStyle>
          <a:p>
            <a:pPr>
              <a:defRPr/>
            </a:pPr>
            <a:r>
              <a:rPr lang="en-US" sz="1300" dirty="0">
                <a:latin typeface="Arial" pitchFamily="34" charset="0"/>
                <a:cs typeface="Arial" pitchFamily="34" charset="0"/>
              </a:rPr>
              <a:t>04/29-05/01/2013</a:t>
            </a:r>
          </a:p>
        </p:txBody>
      </p:sp>
      <p:sp>
        <p:nvSpPr>
          <p:cNvPr id="2" name="Date Placeholder 1"/>
          <p:cNvSpPr>
            <a:spLocks noGrp="1"/>
          </p:cNvSpPr>
          <p:nvPr>
            <p:ph type="dt" idx="10"/>
          </p:nvPr>
        </p:nvSpPr>
        <p:spPr/>
        <p:txBody>
          <a:bodyPr/>
          <a:lstStyle/>
          <a:p>
            <a:fld id="{D1B088D2-0609-4BF4-94ED-B4B5FB807468}" type="datetime1">
              <a:rPr lang="en-US" smtClean="0"/>
              <a:t>9/23/2019</a:t>
            </a:fld>
            <a:endParaRPr lang="en-US" dirty="0"/>
          </a:p>
        </p:txBody>
      </p:sp>
      <p:sp>
        <p:nvSpPr>
          <p:cNvPr id="3" name="Header Placeholder 2">
            <a:extLst>
              <a:ext uri="{FF2B5EF4-FFF2-40B4-BE49-F238E27FC236}">
                <a16:creationId xmlns:a16="http://schemas.microsoft.com/office/drawing/2014/main" id="{6B8CEA7F-FCB8-4921-AA72-B32B252C5177}"/>
              </a:ext>
            </a:extLst>
          </p:cNvPr>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9442810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txBox="1">
            <a:spLocks noGrp="1" noChangeArrowheads="1"/>
          </p:cNvSpPr>
          <p:nvPr/>
        </p:nvSpPr>
        <p:spPr bwMode="auto">
          <a:xfrm>
            <a:off x="3114242" y="13270741"/>
            <a:ext cx="2382813" cy="70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849" tIns="49924" rIns="99849" bIns="49924" anchor="b"/>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a:fld id="{B82BAF2C-52AA-4D49-B46F-40DE58D29993}" type="slidenum">
              <a:rPr lang="en-US" altLang="en-US" sz="1300">
                <a:latin typeface="Times" pitchFamily="18" charset="0"/>
              </a:rPr>
              <a:pPr algn="r"/>
              <a:t>71</a:t>
            </a:fld>
            <a:endParaRPr lang="en-US" altLang="en-US" sz="1300" dirty="0">
              <a:latin typeface="Times" pitchFamily="18"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Think about the skills that effective readers have. </a:t>
            </a:r>
          </a:p>
          <a:p>
            <a:endParaRPr lang="en-US" altLang="en-US" dirty="0"/>
          </a:p>
          <a:p>
            <a:r>
              <a:rPr lang="en-US" altLang="en-US" dirty="0"/>
              <a:t>[Review the bullets on the slides.]</a:t>
            </a:r>
          </a:p>
          <a:p>
            <a:endParaRPr lang="en-US" altLang="en-US" dirty="0"/>
          </a:p>
          <a:p>
            <a:r>
              <a:rPr lang="en-US" altLang="en-US" dirty="0"/>
              <a:t>Now, think how this ability would impact their ability to read and solve math problems. Each of the items listed is essential in students being able to understand what the math problem is telling them, as well as what they need to do to solve that problem.</a:t>
            </a:r>
          </a:p>
        </p:txBody>
      </p:sp>
      <p:sp>
        <p:nvSpPr>
          <p:cNvPr id="2" name="Date Placeholder 1"/>
          <p:cNvSpPr>
            <a:spLocks noGrp="1"/>
          </p:cNvSpPr>
          <p:nvPr>
            <p:ph type="dt" idx="10"/>
          </p:nvPr>
        </p:nvSpPr>
        <p:spPr/>
        <p:txBody>
          <a:bodyPr/>
          <a:lstStyle/>
          <a:p>
            <a:fld id="{CEC2F518-9A0F-4C44-9349-A2B5064E3F34}" type="datetime1">
              <a:rPr lang="en-US" smtClean="0"/>
              <a:t>9/23/2019</a:t>
            </a:fld>
            <a:endParaRPr lang="en-US" dirty="0"/>
          </a:p>
        </p:txBody>
      </p:sp>
      <p:sp>
        <p:nvSpPr>
          <p:cNvPr id="3" name="Footer Placeholder 2"/>
          <p:cNvSpPr>
            <a:spLocks noGrp="1"/>
          </p:cNvSpPr>
          <p:nvPr>
            <p:ph type="ftr" sz="quarter" idx="11"/>
          </p:nvPr>
        </p:nvSpPr>
        <p:spPr/>
        <p:txBody>
          <a:bodyPr/>
          <a:lstStyle/>
          <a:p>
            <a:r>
              <a:rPr lang="en-US" dirty="0"/>
              <a:t>© Copyright 2013 GED Testing Service LLC. All rights reserved.</a:t>
            </a:r>
          </a:p>
        </p:txBody>
      </p:sp>
      <p:sp>
        <p:nvSpPr>
          <p:cNvPr id="5" name="Header Placeholder 4">
            <a:extLst>
              <a:ext uri="{FF2B5EF4-FFF2-40B4-BE49-F238E27FC236}">
                <a16:creationId xmlns:a16="http://schemas.microsoft.com/office/drawing/2014/main" id="{E328D4AE-3B07-4643-9355-CA6F4240CF14}"/>
              </a:ext>
            </a:extLst>
          </p:cNvPr>
          <p:cNvSpPr>
            <a:spLocks noGrp="1"/>
          </p:cNvSpPr>
          <p:nvPr>
            <p:ph type="hdr" sz="quarter" idx="12"/>
          </p:nvPr>
        </p:nvSpPr>
        <p:spPr/>
        <p:txBody>
          <a:bodyPr/>
          <a:lstStyle/>
          <a:p>
            <a:endParaRPr lang="en-US" dirty="0"/>
          </a:p>
        </p:txBody>
      </p:sp>
    </p:spTree>
    <p:extLst>
      <p:ext uri="{BB962C8B-B14F-4D97-AF65-F5344CB8AC3E}">
        <p14:creationId xmlns:p14="http://schemas.microsoft.com/office/powerpoint/2010/main" val="14224543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5376" eaLnBrk="0" fontAlgn="base" hangingPunct="0">
              <a:spcBef>
                <a:spcPct val="30000"/>
              </a:spcBef>
              <a:spcAft>
                <a:spcPct val="0"/>
              </a:spcAft>
              <a:defRPr/>
            </a:pPr>
            <a:r>
              <a:rPr lang="en-US" b="1" dirty="0"/>
              <a:t>Key Points</a:t>
            </a:r>
          </a:p>
          <a:p>
            <a:endParaRPr lang="en-US" dirty="0"/>
          </a:p>
          <a:p>
            <a:r>
              <a:rPr lang="en-US" dirty="0"/>
              <a:t>Many participants want to know how they can ensure that their students are ready to take the official test. The GED Ready</a:t>
            </a:r>
            <a:r>
              <a:rPr lang="en-US" altLang="en-US" b="0" baseline="30000" dirty="0"/>
              <a:t>®</a:t>
            </a:r>
            <a:r>
              <a:rPr lang="en-US" dirty="0"/>
              <a:t> practice</a:t>
            </a:r>
            <a:r>
              <a:rPr lang="en-US" baseline="0" dirty="0"/>
              <a:t> test i</a:t>
            </a:r>
            <a:r>
              <a:rPr lang="en-US" dirty="0"/>
              <a:t>s the best predictor or readiness.</a:t>
            </a:r>
          </a:p>
          <a:p>
            <a:endParaRPr lang="en-US" dirty="0"/>
          </a:p>
        </p:txBody>
      </p:sp>
      <p:sp>
        <p:nvSpPr>
          <p:cNvPr id="4" name="Slide Number Placeholder 3"/>
          <p:cNvSpPr>
            <a:spLocks noGrp="1"/>
          </p:cNvSpPr>
          <p:nvPr>
            <p:ph type="sldNum" sz="quarter" idx="10"/>
          </p:nvPr>
        </p:nvSpPr>
        <p:spPr/>
        <p:txBody>
          <a:bodyPr/>
          <a:lstStyle/>
          <a:p>
            <a:fld id="{6583769A-2A3C-664A-B1A3-FCFF0FA87D20}" type="slidenum">
              <a:rPr lang="en-US" smtClean="0"/>
              <a:t>72</a:t>
            </a:fld>
            <a:endParaRPr lang="en-US"/>
          </a:p>
        </p:txBody>
      </p:sp>
    </p:spTree>
    <p:extLst>
      <p:ext uri="{BB962C8B-B14F-4D97-AF65-F5344CB8AC3E}">
        <p14:creationId xmlns:p14="http://schemas.microsoft.com/office/powerpoint/2010/main" val="12330677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dirty="0"/>
          </a:p>
          <a:p>
            <a:r>
              <a:rPr lang="en-US" sz="1300" dirty="0">
                <a:ea typeface="MS PGothic" pitchFamily="34" charset="-128"/>
                <a:cs typeface="ＭＳ Ｐゴシック" charset="0"/>
              </a:rPr>
              <a:t>The GED Ready</a:t>
            </a:r>
            <a:r>
              <a:rPr lang="en-US" sz="1300" baseline="30000" dirty="0">
                <a:ea typeface="MS PGothic" pitchFamily="34" charset="-128"/>
                <a:cs typeface="ＭＳ Ｐゴシック" charset="0"/>
              </a:rPr>
              <a:t>®</a:t>
            </a:r>
            <a:r>
              <a:rPr lang="en-US" sz="1300" dirty="0">
                <a:ea typeface="MS PGothic" pitchFamily="34" charset="-128"/>
                <a:cs typeface="ＭＳ Ｐゴシック" charset="0"/>
              </a:rPr>
              <a:t> practice test has the same look and feel as the official GED</a:t>
            </a:r>
            <a:r>
              <a:rPr lang="en-US" sz="1300" baseline="30000" dirty="0">
                <a:ea typeface="MS PGothic" pitchFamily="34" charset="-128"/>
                <a:cs typeface="ＭＳ Ｐゴシック" charset="0"/>
              </a:rPr>
              <a:t>®</a:t>
            </a:r>
            <a:r>
              <a:rPr lang="en-US" sz="1300" dirty="0">
                <a:ea typeface="MS PGothic" pitchFamily="34" charset="-128"/>
                <a:cs typeface="ＭＳ Ｐゴシック" charset="0"/>
              </a:rPr>
              <a:t> test, and gives students firsthand experience answering computer-based test questions written and developed by the test’s creators. The score report tells students if they are likely to pass or if it’s too close to call and they should keep studying. The test is half-length and takes approximately 4.25 hours. And just like the official test, GED Ready</a:t>
            </a:r>
            <a:r>
              <a:rPr lang="en-US" baseline="30000" dirty="0"/>
              <a:t> ®</a:t>
            </a:r>
            <a:r>
              <a:rPr lang="en-US" sz="1300" dirty="0">
                <a:ea typeface="MS PGothic" pitchFamily="34" charset="-128"/>
                <a:cs typeface="ＭＳ Ｐゴシック" charset="0"/>
              </a:rPr>
              <a:t> can be taken separately by content areas (RLA, Mathematical Reasoning, Social Studies, and Science). </a:t>
            </a:r>
          </a:p>
        </p:txBody>
      </p:sp>
      <p:sp>
        <p:nvSpPr>
          <p:cNvPr id="4" name="Header Placeholder 3"/>
          <p:cNvSpPr>
            <a:spLocks noGrp="1"/>
          </p:cNvSpPr>
          <p:nvPr>
            <p:ph type="hdr" sz="quarter" idx="10"/>
          </p:nvPr>
        </p:nvSpPr>
        <p:spPr/>
        <p:txBody>
          <a:bodyPr/>
          <a:lstStyle/>
          <a:p>
            <a:pPr>
              <a:defRPr/>
            </a:pPr>
            <a:r>
              <a:rPr lang="en-US" dirty="0"/>
              <a:t>From Assessment Targets to PLDs to HIIs</a:t>
            </a:r>
          </a:p>
        </p:txBody>
      </p:sp>
      <p:sp>
        <p:nvSpPr>
          <p:cNvPr id="5" name="Date Placeholder 4"/>
          <p:cNvSpPr>
            <a:spLocks noGrp="1"/>
          </p:cNvSpPr>
          <p:nvPr>
            <p:ph type="dt" idx="11"/>
          </p:nvPr>
        </p:nvSpPr>
        <p:spPr>
          <a:xfrm>
            <a:off x="2335646" y="2"/>
            <a:ext cx="1787116" cy="931856"/>
          </a:xfrm>
          <a:prstGeom prst="rect">
            <a:avLst/>
          </a:prstGeom>
        </p:spPr>
        <p:txBody>
          <a:bodyPr/>
          <a:lstStyle/>
          <a:p>
            <a:pPr>
              <a:defRPr/>
            </a:pPr>
            <a:r>
              <a:rPr lang="en-US" altLang="en-US" dirty="0"/>
              <a:t>7/2018</a:t>
            </a:r>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73</a:t>
            </a:fld>
            <a:endParaRPr lang="en-US" altLang="en-US" dirty="0"/>
          </a:p>
        </p:txBody>
      </p:sp>
    </p:spTree>
    <p:extLst>
      <p:ext uri="{BB962C8B-B14F-4D97-AF65-F5344CB8AC3E}">
        <p14:creationId xmlns:p14="http://schemas.microsoft.com/office/powerpoint/2010/main" val="31088887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dirty="0"/>
          </a:p>
          <a:p>
            <a:r>
              <a:rPr lang="en-US" dirty="0"/>
              <a:t>Three Score Level Indicators on GED Ready</a:t>
            </a:r>
            <a:r>
              <a:rPr lang="en-US" baseline="30000" dirty="0">
                <a:cs typeface="Arial"/>
              </a:rPr>
              <a:t>®</a:t>
            </a:r>
          </a:p>
          <a:p>
            <a:endParaRPr lang="en-US" dirty="0"/>
          </a:p>
          <a:p>
            <a:pPr defTabSz="990752" eaLnBrk="0" fontAlgn="base" hangingPunct="0">
              <a:spcBef>
                <a:spcPct val="30000"/>
              </a:spcBef>
              <a:spcAft>
                <a:spcPct val="0"/>
              </a:spcAft>
              <a:defRPr/>
            </a:pPr>
            <a:r>
              <a:rPr lang="en-US" b="0" i="0" kern="1200" baseline="0" dirty="0">
                <a:effectLst/>
                <a:ea typeface="+mn-ea"/>
                <a:cs typeface="+mn-cs"/>
              </a:rPr>
              <a:t>Individuals taking GED Ready</a:t>
            </a:r>
            <a:r>
              <a:rPr lang="en-US" b="0" i="0" kern="1200" baseline="30000" dirty="0">
                <a:effectLst/>
                <a:ea typeface="+mn-ea"/>
                <a:cs typeface="+mn-cs"/>
              </a:rPr>
              <a:t>®</a:t>
            </a:r>
            <a:r>
              <a:rPr lang="en-US" b="0" i="0" kern="1200" baseline="0" dirty="0">
                <a:effectLst/>
                <a:ea typeface="+mn-ea"/>
                <a:cs typeface="+mn-cs"/>
              </a:rPr>
              <a:t> receive a detailed score report with a scaled score indicating their likelihood of passing the operational GED</a:t>
            </a:r>
            <a:r>
              <a:rPr lang="en-US" b="0" i="0" kern="1200" baseline="30000" dirty="0">
                <a:effectLst/>
                <a:ea typeface="+mn-ea"/>
                <a:cs typeface="+mn-cs"/>
              </a:rPr>
              <a:t>®</a:t>
            </a:r>
            <a:r>
              <a:rPr lang="en-US" b="0" i="0" kern="1200" baseline="0" dirty="0">
                <a:effectLst/>
                <a:ea typeface="+mn-ea"/>
                <a:cs typeface="+mn-cs"/>
              </a:rPr>
              <a:t> test. Test-takers will receive a score within one of three levels: Red Zone (not likely to pass), Yellow Zone (too close to call), or Green Zone (likely to pass). Note the scores for each of the levels.</a:t>
            </a:r>
          </a:p>
          <a:p>
            <a:pPr defTabSz="990752" eaLnBrk="0" fontAlgn="base" hangingPunct="0">
              <a:spcBef>
                <a:spcPct val="30000"/>
              </a:spcBef>
              <a:spcAft>
                <a:spcPct val="0"/>
              </a:spcAft>
              <a:defRPr/>
            </a:pPr>
            <a:endParaRPr lang="en-US" b="0" i="0" kern="1200" baseline="0" dirty="0">
              <a:effectLst/>
              <a:ea typeface="+mn-ea"/>
              <a:cs typeface="+mn-cs"/>
            </a:endParaRPr>
          </a:p>
        </p:txBody>
      </p:sp>
      <p:sp>
        <p:nvSpPr>
          <p:cNvPr id="4" name="Slide Number Placeholder 3"/>
          <p:cNvSpPr>
            <a:spLocks noGrp="1"/>
          </p:cNvSpPr>
          <p:nvPr>
            <p:ph type="sldNum" sz="quarter" idx="10"/>
          </p:nvPr>
        </p:nvSpPr>
        <p:spPr/>
        <p:txBody>
          <a:bodyPr/>
          <a:lstStyle/>
          <a:p>
            <a:fld id="{F4B847EB-B2BF-D24D-A326-78699DF339EC}" type="slidenum">
              <a:rPr lang="en-US" smtClean="0"/>
              <a:t>74</a:t>
            </a:fld>
            <a:endParaRPr lang="en-US" dirty="0"/>
          </a:p>
        </p:txBody>
      </p:sp>
      <p:sp>
        <p:nvSpPr>
          <p:cNvPr id="5" name="Date Placeholder 4"/>
          <p:cNvSpPr>
            <a:spLocks noGrp="1"/>
          </p:cNvSpPr>
          <p:nvPr>
            <p:ph type="dt" idx="11"/>
          </p:nvPr>
        </p:nvSpPr>
        <p:spPr>
          <a:xfrm>
            <a:off x="2335646" y="2"/>
            <a:ext cx="1787116" cy="931856"/>
          </a:xfrm>
          <a:prstGeom prst="rect">
            <a:avLst/>
          </a:prstGeom>
        </p:spPr>
        <p:txBody>
          <a:bodyPr/>
          <a:lstStyle/>
          <a:p>
            <a:pPr>
              <a:defRPr/>
            </a:pPr>
            <a:r>
              <a:rPr lang="en-US" altLang="en-US" dirty="0"/>
              <a:t>7/2018</a:t>
            </a:r>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Header Placeholder 6"/>
          <p:cNvSpPr>
            <a:spLocks noGrp="1"/>
          </p:cNvSpPr>
          <p:nvPr>
            <p:ph type="hdr" sz="quarter" idx="13"/>
          </p:nvPr>
        </p:nvSpPr>
        <p:spPr/>
        <p:txBody>
          <a:bodyPr/>
          <a:lstStyle/>
          <a:p>
            <a:pPr>
              <a:defRPr/>
            </a:pPr>
            <a:r>
              <a:rPr lang="en-US" dirty="0"/>
              <a:t>From Assessment Targets to PLDs to HIIs</a:t>
            </a:r>
          </a:p>
        </p:txBody>
      </p:sp>
    </p:spTree>
    <p:extLst>
      <p:ext uri="{BB962C8B-B14F-4D97-AF65-F5344CB8AC3E}">
        <p14:creationId xmlns:p14="http://schemas.microsoft.com/office/powerpoint/2010/main" val="11204719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sz="1300" dirty="0">
              <a:ea typeface="MS PGothic" pitchFamily="34" charset="-128"/>
              <a:cs typeface="ＭＳ Ｐゴシック" charset="0"/>
            </a:endParaRPr>
          </a:p>
          <a:p>
            <a:r>
              <a:rPr lang="en-US" sz="1300" dirty="0">
                <a:ea typeface="MS PGothic" pitchFamily="34" charset="-128"/>
                <a:cs typeface="ＭＳ Ｐゴシック" charset="0"/>
              </a:rPr>
              <a:t>The GED Ready</a:t>
            </a:r>
            <a:r>
              <a:rPr lang="en-US" sz="1300" baseline="30000" dirty="0">
                <a:ea typeface="MS PGothic" pitchFamily="34" charset="-128"/>
                <a:cs typeface="ＭＳ Ｐゴシック" charset="0"/>
              </a:rPr>
              <a:t>®</a:t>
            </a:r>
            <a:r>
              <a:rPr lang="en-US" sz="1300" dirty="0">
                <a:ea typeface="MS PGothic" pitchFamily="34" charset="-128"/>
                <a:cs typeface="ＭＳ Ｐゴシック" charset="0"/>
              </a:rPr>
              <a:t> practice test is synced to publisher books and courses and gives every student their own targeted study plan based on the skills he or she needs to work on, including specific guidance on what to study in publishers’ test prep materials.</a:t>
            </a:r>
          </a:p>
          <a:p>
            <a:endParaRPr lang="en-US" dirty="0"/>
          </a:p>
          <a:p>
            <a:r>
              <a:rPr lang="en-US" sz="1300" dirty="0">
                <a:ea typeface="MS PGothic" pitchFamily="34" charset="-128"/>
                <a:cs typeface="ＭＳ Ｐゴシック" charset="0"/>
              </a:rPr>
              <a:t>The extended response and short answers are not score by the automatic scoring engine. Instead, the adult educator (classroom instructor) scores both the extended response and the short answer items. The reason for this is so that instructional feedback can be provided to the student (test-taker). </a:t>
            </a:r>
            <a:r>
              <a:rPr lang="en-US" dirty="0"/>
              <a:t>To assist the individual scoring the writing samples, online scoring tools have been developed by GEDTS</a:t>
            </a:r>
            <a:r>
              <a:rPr lang="en-US" sz="1300" baseline="30000" dirty="0">
                <a:ea typeface="MS PGothic" pitchFamily="34" charset="-128"/>
                <a:cs typeface="ＭＳ Ｐゴシック" charset="0"/>
              </a:rPr>
              <a:t>®</a:t>
            </a:r>
            <a:r>
              <a:rPr lang="en-US" dirty="0"/>
              <a:t> to provide a rubric for scoring, feedback, and suggestions for improvement.  The adult educator has access to the stimulus materials and the prompts via the website. A copy of the test-taker’s writing samples can be accessed and downloaded through the test-taker’s My</a:t>
            </a:r>
            <a:r>
              <a:rPr lang="en-US" baseline="0" dirty="0"/>
              <a:t>GED</a:t>
            </a:r>
            <a:r>
              <a:rPr lang="en-US" sz="1300" baseline="30000" dirty="0">
                <a:ea typeface="MS PGothic" pitchFamily="34" charset="-128"/>
                <a:cs typeface="ＭＳ Ｐゴシック" charset="0"/>
              </a:rPr>
              <a:t>®</a:t>
            </a:r>
            <a:r>
              <a:rPr lang="en-US" baseline="0" dirty="0"/>
              <a:t> portal.</a:t>
            </a:r>
          </a:p>
          <a:p>
            <a:endParaRPr lang="en-US" baseline="0" dirty="0"/>
          </a:p>
          <a:p>
            <a:r>
              <a:rPr lang="en-US" b="1" baseline="0" dirty="0"/>
              <a:t>Note: </a:t>
            </a:r>
            <a:r>
              <a:rPr lang="en-US" b="0" baseline="0" dirty="0"/>
              <a:t>If science short answers return in future versions of the GED Science test, educators will need to score the students’ responses for those items.</a:t>
            </a:r>
            <a:endParaRPr lang="en-US" b="1" baseline="0" dirty="0"/>
          </a:p>
        </p:txBody>
      </p:sp>
      <p:sp>
        <p:nvSpPr>
          <p:cNvPr id="4" name="Header Placeholder 3"/>
          <p:cNvSpPr>
            <a:spLocks noGrp="1"/>
          </p:cNvSpPr>
          <p:nvPr>
            <p:ph type="hdr" sz="quarter" idx="10"/>
          </p:nvPr>
        </p:nvSpPr>
        <p:spPr/>
        <p:txBody>
          <a:bodyPr/>
          <a:lstStyle/>
          <a:p>
            <a:pPr>
              <a:defRPr/>
            </a:pPr>
            <a:r>
              <a:rPr lang="en-US" dirty="0"/>
              <a:t>From Assessment Targets to PLDs to HIIs</a:t>
            </a:r>
          </a:p>
        </p:txBody>
      </p:sp>
      <p:sp>
        <p:nvSpPr>
          <p:cNvPr id="5" name="Date Placeholder 4"/>
          <p:cNvSpPr>
            <a:spLocks noGrp="1"/>
          </p:cNvSpPr>
          <p:nvPr>
            <p:ph type="dt" idx="11"/>
          </p:nvPr>
        </p:nvSpPr>
        <p:spPr>
          <a:xfrm>
            <a:off x="2335646" y="2"/>
            <a:ext cx="1787116" cy="931856"/>
          </a:xfrm>
          <a:prstGeom prst="rect">
            <a:avLst/>
          </a:prstGeom>
        </p:spPr>
        <p:txBody>
          <a:bodyPr/>
          <a:lstStyle/>
          <a:p>
            <a:pPr>
              <a:defRPr/>
            </a:pPr>
            <a:r>
              <a:rPr lang="en-US" altLang="en-US" dirty="0"/>
              <a:t>7/2018</a:t>
            </a:r>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75</a:t>
            </a:fld>
            <a:endParaRPr lang="en-US" altLang="en-US" dirty="0"/>
          </a:p>
        </p:txBody>
      </p:sp>
    </p:spTree>
    <p:extLst>
      <p:ext uri="{BB962C8B-B14F-4D97-AF65-F5344CB8AC3E}">
        <p14:creationId xmlns:p14="http://schemas.microsoft.com/office/powerpoint/2010/main" val="24995717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5376" eaLnBrk="0" fontAlgn="base" hangingPunct="0">
              <a:spcBef>
                <a:spcPct val="30000"/>
              </a:spcBef>
              <a:spcAft>
                <a:spcPct val="0"/>
              </a:spcAft>
              <a:defRPr/>
            </a:pPr>
            <a:r>
              <a:rPr lang="en-US" b="1" dirty="0"/>
              <a:t>Key Points</a:t>
            </a:r>
          </a:p>
          <a:p>
            <a:endParaRPr lang="en-US" dirty="0"/>
          </a:p>
          <a:p>
            <a:pPr defTabSz="495376" eaLnBrk="0" fontAlgn="base" hangingPunct="0">
              <a:spcBef>
                <a:spcPct val="30000"/>
              </a:spcBef>
              <a:spcAft>
                <a:spcPct val="0"/>
              </a:spcAft>
              <a:defRPr/>
            </a:pPr>
            <a:r>
              <a:rPr lang="en-US" dirty="0"/>
              <a:t>There are many more resources from GEDTS. Let’s spend a few minutes to look at some of the resources available</a:t>
            </a:r>
            <a:r>
              <a:rPr lang="en-US" baseline="0" dirty="0"/>
              <a:t> – both for test-takers and for educators.</a:t>
            </a:r>
          </a:p>
          <a:p>
            <a:endParaRPr lang="en-US" dirty="0"/>
          </a:p>
        </p:txBody>
      </p:sp>
      <p:sp>
        <p:nvSpPr>
          <p:cNvPr id="4" name="Slide Number Placeholder 3"/>
          <p:cNvSpPr>
            <a:spLocks noGrp="1"/>
          </p:cNvSpPr>
          <p:nvPr>
            <p:ph type="sldNum" sz="quarter" idx="10"/>
          </p:nvPr>
        </p:nvSpPr>
        <p:spPr/>
        <p:txBody>
          <a:bodyPr/>
          <a:lstStyle/>
          <a:p>
            <a:fld id="{6583769A-2A3C-664A-B1A3-FCFF0FA87D20}" type="slidenum">
              <a:rPr lang="en-US" smtClean="0"/>
              <a:t>76</a:t>
            </a:fld>
            <a:endParaRPr lang="en-US"/>
          </a:p>
        </p:txBody>
      </p:sp>
    </p:spTree>
    <p:extLst>
      <p:ext uri="{BB962C8B-B14F-4D97-AF65-F5344CB8AC3E}">
        <p14:creationId xmlns:p14="http://schemas.microsoft.com/office/powerpoint/2010/main" val="2702428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Connecting the Dots</a:t>
            </a:r>
          </a:p>
        </p:txBody>
      </p:sp>
      <p:sp>
        <p:nvSpPr>
          <p:cNvPr id="5" name="Date Placeholder 4"/>
          <p:cNvSpPr>
            <a:spLocks noGrp="1"/>
          </p:cNvSpPr>
          <p:nvPr>
            <p:ph type="dt" idx="11"/>
          </p:nvPr>
        </p:nvSpPr>
        <p:spPr/>
        <p:txBody>
          <a:bodyPr/>
          <a:lstStyle/>
          <a:p>
            <a:r>
              <a:rPr lang="en-US"/>
              <a:t>7/2017</a:t>
            </a:r>
          </a:p>
        </p:txBody>
      </p:sp>
      <p:sp>
        <p:nvSpPr>
          <p:cNvPr id="6" name="Footer Placeholder 5"/>
          <p:cNvSpPr>
            <a:spLocks noGrp="1"/>
          </p:cNvSpPr>
          <p:nvPr>
            <p:ph type="ftr" sz="quarter" idx="12"/>
          </p:nvPr>
        </p:nvSpPr>
        <p:spPr/>
        <p:txBody>
          <a:bodyPr/>
          <a:lstStyle/>
          <a:p>
            <a:r>
              <a:rPr lang="en-US" dirty="0"/>
              <a:t>© Copyright GED Testing Service LLC. All rights reserved.</a:t>
            </a:r>
          </a:p>
        </p:txBody>
      </p:sp>
      <p:sp>
        <p:nvSpPr>
          <p:cNvPr id="7" name="Slide Number Placeholder 6"/>
          <p:cNvSpPr>
            <a:spLocks noGrp="1"/>
          </p:cNvSpPr>
          <p:nvPr>
            <p:ph type="sldNum" sz="quarter" idx="13"/>
          </p:nvPr>
        </p:nvSpPr>
        <p:spPr/>
        <p:txBody>
          <a:bodyPr/>
          <a:lstStyle/>
          <a:p>
            <a:fld id="{4FA8C200-9146-2E47-BE29-58F523586F58}" type="slidenum">
              <a:rPr lang="en-US" smtClean="0"/>
              <a:t>9</a:t>
            </a:fld>
            <a:endParaRPr lang="en-US"/>
          </a:p>
        </p:txBody>
      </p:sp>
    </p:spTree>
    <p:extLst>
      <p:ext uri="{BB962C8B-B14F-4D97-AF65-F5344CB8AC3E}">
        <p14:creationId xmlns:p14="http://schemas.microsoft.com/office/powerpoint/2010/main" val="3037065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Key Points</a:t>
            </a:r>
          </a:p>
          <a:p>
            <a:pPr>
              <a:defRPr/>
            </a:pPr>
            <a:endParaRPr lang="en-US" dirty="0"/>
          </a:p>
          <a:p>
            <a:r>
              <a:rPr lang="en-US" dirty="0"/>
              <a:t>All of these resources and more live on the GED Testing Service</a:t>
            </a:r>
            <a:r>
              <a:rPr lang="en-US" altLang="en-US" b="0" baseline="30000" dirty="0"/>
              <a:t>® </a:t>
            </a:r>
            <a:r>
              <a:rPr lang="en-US" dirty="0"/>
              <a:t>website</a:t>
            </a:r>
            <a:r>
              <a:rPr lang="en-US" baseline="0" dirty="0"/>
              <a:t> – your primary resource as a GED</a:t>
            </a:r>
            <a:r>
              <a:rPr lang="en-US" altLang="en-US" b="0" baseline="30000" dirty="0"/>
              <a:t>®</a:t>
            </a:r>
            <a:r>
              <a:rPr lang="en-US" baseline="0" dirty="0"/>
              <a:t> trainer.</a:t>
            </a:r>
            <a:endParaRPr lang="en-US" dirty="0"/>
          </a:p>
        </p:txBody>
      </p:sp>
      <p:sp>
        <p:nvSpPr>
          <p:cNvPr id="4" name="Header Placeholder 3"/>
          <p:cNvSpPr>
            <a:spLocks noGrp="1"/>
          </p:cNvSpPr>
          <p:nvPr>
            <p:ph type="hdr" sz="quarter" idx="10"/>
          </p:nvPr>
        </p:nvSpPr>
        <p:spPr/>
        <p:txBody>
          <a:bodyPr/>
          <a:lstStyle/>
          <a:p>
            <a:pPr>
              <a:defRPr/>
            </a:pPr>
            <a:r>
              <a:rPr lang="en-US" dirty="0"/>
              <a:t>From Assessment Targets to PLDs to HIIs</a:t>
            </a:r>
          </a:p>
        </p:txBody>
      </p:sp>
      <p:sp>
        <p:nvSpPr>
          <p:cNvPr id="5" name="Date Placeholder 4"/>
          <p:cNvSpPr>
            <a:spLocks noGrp="1"/>
          </p:cNvSpPr>
          <p:nvPr>
            <p:ph type="dt" idx="11"/>
          </p:nvPr>
        </p:nvSpPr>
        <p:spPr>
          <a:xfrm>
            <a:off x="2335646" y="2"/>
            <a:ext cx="1787116" cy="931856"/>
          </a:xfrm>
          <a:prstGeom prst="rect">
            <a:avLst/>
          </a:prstGeom>
        </p:spPr>
        <p:txBody>
          <a:bodyPr/>
          <a:lstStyle/>
          <a:p>
            <a:pPr>
              <a:defRPr/>
            </a:pPr>
            <a:r>
              <a:rPr lang="en-US" altLang="en-US" dirty="0"/>
              <a:t>7/2018</a:t>
            </a:r>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77</a:t>
            </a:fld>
            <a:endParaRPr lang="en-US" altLang="en-US" dirty="0"/>
          </a:p>
        </p:txBody>
      </p:sp>
    </p:spTree>
    <p:extLst>
      <p:ext uri="{BB962C8B-B14F-4D97-AF65-F5344CB8AC3E}">
        <p14:creationId xmlns:p14="http://schemas.microsoft.com/office/powerpoint/2010/main" val="31493697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txBox="1">
            <a:spLocks noGrp="1" noChangeArrowheads="1"/>
          </p:cNvSpPr>
          <p:nvPr/>
        </p:nvSpPr>
        <p:spPr bwMode="auto">
          <a:xfrm>
            <a:off x="3114242" y="13270741"/>
            <a:ext cx="2382813" cy="70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849" tIns="49924" rIns="99849" bIns="49924" anchor="b"/>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a:fld id="{B82BAF2C-52AA-4D49-B46F-40DE58D29993}" type="slidenum">
              <a:rPr lang="en-US" altLang="en-US" sz="1300">
                <a:latin typeface="Times" pitchFamily="18" charset="0"/>
              </a:rPr>
              <a:pPr algn="r"/>
              <a:t>78</a:t>
            </a:fld>
            <a:endParaRPr lang="en-US" altLang="en-US" sz="1300" dirty="0">
              <a:latin typeface="Times" pitchFamily="18"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Think about the skills that effective readers have. </a:t>
            </a:r>
          </a:p>
          <a:p>
            <a:endParaRPr lang="en-US" altLang="en-US" dirty="0"/>
          </a:p>
          <a:p>
            <a:r>
              <a:rPr lang="en-US" altLang="en-US" dirty="0"/>
              <a:t>[Review the bullets on the slides.]</a:t>
            </a:r>
          </a:p>
          <a:p>
            <a:endParaRPr lang="en-US" altLang="en-US" dirty="0"/>
          </a:p>
          <a:p>
            <a:r>
              <a:rPr lang="en-US" altLang="en-US" dirty="0"/>
              <a:t>Now, think how this ability would impact their ability to read and solve math problems. Each of the items listed is essential in students being able to understand what the math problem is telling them, as well as what they need to do to solve that problem.</a:t>
            </a:r>
          </a:p>
        </p:txBody>
      </p:sp>
      <p:sp>
        <p:nvSpPr>
          <p:cNvPr id="2" name="Date Placeholder 1"/>
          <p:cNvSpPr>
            <a:spLocks noGrp="1"/>
          </p:cNvSpPr>
          <p:nvPr>
            <p:ph type="dt" idx="10"/>
          </p:nvPr>
        </p:nvSpPr>
        <p:spPr/>
        <p:txBody>
          <a:bodyPr/>
          <a:lstStyle/>
          <a:p>
            <a:fld id="{CEC2F518-9A0F-4C44-9349-A2B5064E3F34}" type="datetime1">
              <a:rPr lang="en-US" smtClean="0"/>
              <a:t>9/23/2019</a:t>
            </a:fld>
            <a:endParaRPr lang="en-US" dirty="0"/>
          </a:p>
        </p:txBody>
      </p:sp>
      <p:sp>
        <p:nvSpPr>
          <p:cNvPr id="3" name="Footer Placeholder 2"/>
          <p:cNvSpPr>
            <a:spLocks noGrp="1"/>
          </p:cNvSpPr>
          <p:nvPr>
            <p:ph type="ftr" sz="quarter" idx="11"/>
          </p:nvPr>
        </p:nvSpPr>
        <p:spPr/>
        <p:txBody>
          <a:bodyPr/>
          <a:lstStyle/>
          <a:p>
            <a:r>
              <a:rPr lang="en-US" dirty="0"/>
              <a:t>© Copyright 2013 GED Testing Service LLC. All rights reserved.</a:t>
            </a:r>
          </a:p>
        </p:txBody>
      </p:sp>
      <p:sp>
        <p:nvSpPr>
          <p:cNvPr id="5" name="Header Placeholder 4">
            <a:extLst>
              <a:ext uri="{FF2B5EF4-FFF2-40B4-BE49-F238E27FC236}">
                <a16:creationId xmlns:a16="http://schemas.microsoft.com/office/drawing/2014/main" id="{E328D4AE-3B07-4643-9355-CA6F4240CF14}"/>
              </a:ext>
            </a:extLst>
          </p:cNvPr>
          <p:cNvSpPr>
            <a:spLocks noGrp="1"/>
          </p:cNvSpPr>
          <p:nvPr>
            <p:ph type="hdr" sz="quarter" idx="12"/>
          </p:nvPr>
        </p:nvSpPr>
        <p:spPr/>
        <p:txBody>
          <a:bodyPr/>
          <a:lstStyle/>
          <a:p>
            <a:endParaRPr lang="en-US" dirty="0"/>
          </a:p>
        </p:txBody>
      </p:sp>
    </p:spTree>
    <p:extLst>
      <p:ext uri="{BB962C8B-B14F-4D97-AF65-F5344CB8AC3E}">
        <p14:creationId xmlns:p14="http://schemas.microsoft.com/office/powerpoint/2010/main" val="27951581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dirty="0"/>
          </a:p>
          <a:p>
            <a:r>
              <a:rPr lang="en-US" dirty="0"/>
              <a:t>For</a:t>
            </a:r>
            <a:r>
              <a:rPr lang="en-US" baseline="0" dirty="0"/>
              <a:t> best success, test-takers need to be familiar with the various tools available to them. Reinforce with instructors how these tools should be an integral part of instruction. Their students should have opportunities to use them prior to the test so that they better understand the functionality of the tools, as well as what is expected of them to know via content knowledge, problem solving, and critical thinking. </a:t>
            </a:r>
            <a:r>
              <a:rPr lang="en-US" dirty="0"/>
              <a:t>Become familiar</a:t>
            </a:r>
            <a:r>
              <a:rPr lang="en-US" baseline="0" dirty="0"/>
              <a:t> with each of the test-taking tools on this slide and the next. </a:t>
            </a:r>
            <a:endParaRPr lang="en-US" dirty="0"/>
          </a:p>
        </p:txBody>
      </p:sp>
      <p:sp>
        <p:nvSpPr>
          <p:cNvPr id="4" name="Header Placeholder 3"/>
          <p:cNvSpPr>
            <a:spLocks noGrp="1"/>
          </p:cNvSpPr>
          <p:nvPr>
            <p:ph type="hdr" sz="quarter" idx="10"/>
          </p:nvPr>
        </p:nvSpPr>
        <p:spPr/>
        <p:txBody>
          <a:bodyPr/>
          <a:lstStyle/>
          <a:p>
            <a:pPr>
              <a:defRPr/>
            </a:pPr>
            <a:r>
              <a:rPr lang="en-US" dirty="0"/>
              <a:t>From Assessment Targets to PLDs to HIIs</a:t>
            </a:r>
          </a:p>
        </p:txBody>
      </p:sp>
      <p:sp>
        <p:nvSpPr>
          <p:cNvPr id="5" name="Date Placeholder 4"/>
          <p:cNvSpPr>
            <a:spLocks noGrp="1"/>
          </p:cNvSpPr>
          <p:nvPr>
            <p:ph type="dt" idx="11"/>
          </p:nvPr>
        </p:nvSpPr>
        <p:spPr>
          <a:xfrm>
            <a:off x="2335646" y="2"/>
            <a:ext cx="1787116" cy="931856"/>
          </a:xfrm>
          <a:prstGeom prst="rect">
            <a:avLst/>
          </a:prstGeom>
        </p:spPr>
        <p:txBody>
          <a:bodyPr/>
          <a:lstStyle/>
          <a:p>
            <a:pPr>
              <a:defRPr/>
            </a:pPr>
            <a:r>
              <a:rPr lang="en-US" altLang="en-US" dirty="0"/>
              <a:t>7/2018</a:t>
            </a:r>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79</a:t>
            </a:fld>
            <a:endParaRPr lang="en-US" altLang="en-US" dirty="0"/>
          </a:p>
        </p:txBody>
      </p:sp>
    </p:spTree>
    <p:extLst>
      <p:ext uri="{BB962C8B-B14F-4D97-AF65-F5344CB8AC3E}">
        <p14:creationId xmlns:p14="http://schemas.microsoft.com/office/powerpoint/2010/main" val="23954732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dirty="0"/>
          </a:p>
          <a:p>
            <a:r>
              <a:rPr lang="en-US" dirty="0"/>
              <a:t>But there are more. Many test-takers are unaware that they have</a:t>
            </a:r>
            <a:r>
              <a:rPr lang="en-US" baseline="0" dirty="0"/>
              <a:t> other tools at their disposal. These tools should be integrated into classroom instruction as test-taking tips so that students can easily use them in the testing situation. Note that these tools are available to all test-takers. An accommodation request is not needed. The following are important tools with which all educators should be familiar.</a:t>
            </a:r>
          </a:p>
          <a:p>
            <a:endParaRPr lang="en-US" baseline="0" dirty="0"/>
          </a:p>
          <a:p>
            <a:r>
              <a:rPr lang="en-US" b="1" baseline="0" dirty="0"/>
              <a:t>On-screen color combinations </a:t>
            </a:r>
            <a:r>
              <a:rPr lang="en-US" sz="1300" dirty="0"/>
              <a:t> – Test-takers can choose from 11 different background/text color combinations to make the test screen easier to read</a:t>
            </a:r>
          </a:p>
          <a:p>
            <a:r>
              <a:rPr lang="en-US" sz="1300" b="1" dirty="0"/>
              <a:t>Text size </a:t>
            </a:r>
            <a:r>
              <a:rPr lang="en-US" sz="1300" dirty="0"/>
              <a:t>–  Test-takers can use the “Custom Font” button to change the text size on the test</a:t>
            </a:r>
          </a:p>
          <a:p>
            <a:r>
              <a:rPr lang="en-US" sz="1300" b="1" dirty="0"/>
              <a:t>Highlighting text </a:t>
            </a:r>
            <a:r>
              <a:rPr lang="en-US" sz="1300" dirty="0"/>
              <a:t>– Test-takers can select text and click the “Highlight” button to highlight test questions and passages. </a:t>
            </a:r>
          </a:p>
          <a:p>
            <a:r>
              <a:rPr lang="en-US" sz="1300" b="1" dirty="0"/>
              <a:t>Keyboarding shortcuts </a:t>
            </a:r>
            <a:r>
              <a:rPr lang="en-US" sz="1300" dirty="0"/>
              <a:t>– Cut/paste/move/remove, etc.</a:t>
            </a:r>
          </a:p>
          <a:p>
            <a:endParaRPr lang="en-US" sz="1300" dirty="0"/>
          </a:p>
          <a:p>
            <a:r>
              <a:rPr lang="en-US" sz="1300" dirty="0"/>
              <a:t>It is important that students practice on the computer-based tutorial prior to the test. All features are shown in the tutorial.</a:t>
            </a:r>
          </a:p>
          <a:p>
            <a:endParaRPr lang="en-US" dirty="0"/>
          </a:p>
          <a:p>
            <a:r>
              <a:rPr lang="en-US" dirty="0"/>
              <a:t>Computer Tutorial is located at: https://ged.com/educators_admins/teaching/classroom_materials/</a:t>
            </a:r>
          </a:p>
        </p:txBody>
      </p:sp>
      <p:sp>
        <p:nvSpPr>
          <p:cNvPr id="4" name="Header Placeholder 3"/>
          <p:cNvSpPr>
            <a:spLocks noGrp="1"/>
          </p:cNvSpPr>
          <p:nvPr>
            <p:ph type="hdr" sz="quarter" idx="10"/>
          </p:nvPr>
        </p:nvSpPr>
        <p:spPr/>
        <p:txBody>
          <a:bodyPr/>
          <a:lstStyle/>
          <a:p>
            <a:pPr>
              <a:defRPr/>
            </a:pPr>
            <a:r>
              <a:rPr lang="en-US" dirty="0"/>
              <a:t>From Assessment Targets to PLDs to HIIs</a:t>
            </a:r>
          </a:p>
        </p:txBody>
      </p:sp>
      <p:sp>
        <p:nvSpPr>
          <p:cNvPr id="5" name="Date Placeholder 4"/>
          <p:cNvSpPr>
            <a:spLocks noGrp="1"/>
          </p:cNvSpPr>
          <p:nvPr>
            <p:ph type="dt" idx="11"/>
          </p:nvPr>
        </p:nvSpPr>
        <p:spPr>
          <a:xfrm>
            <a:off x="2335646" y="2"/>
            <a:ext cx="1787116" cy="931856"/>
          </a:xfrm>
          <a:prstGeom prst="rect">
            <a:avLst/>
          </a:prstGeom>
        </p:spPr>
        <p:txBody>
          <a:bodyPr/>
          <a:lstStyle/>
          <a:p>
            <a:pPr>
              <a:defRPr/>
            </a:pPr>
            <a:r>
              <a:rPr lang="en-US" altLang="en-US" dirty="0"/>
              <a:t>7/2018</a:t>
            </a:r>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80</a:t>
            </a:fld>
            <a:endParaRPr lang="en-US" altLang="en-US" dirty="0"/>
          </a:p>
        </p:txBody>
      </p:sp>
    </p:spTree>
    <p:extLst>
      <p:ext uri="{BB962C8B-B14F-4D97-AF65-F5344CB8AC3E}">
        <p14:creationId xmlns:p14="http://schemas.microsoft.com/office/powerpoint/2010/main" val="460830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dirty="0"/>
          </a:p>
          <a:p>
            <a:r>
              <a:rPr lang="en-US" dirty="0"/>
              <a:t>The following are resources that you will want to explore as</a:t>
            </a:r>
            <a:r>
              <a:rPr lang="en-US" baseline="0" dirty="0"/>
              <a:t> an integral part of being trainer. Many of the resources you have probably already explored. However, there are always new resources available from GEDTS so you will need to continue to stay current.</a:t>
            </a:r>
          </a:p>
          <a:p>
            <a:endParaRPr lang="en-US" baseline="0" dirty="0"/>
          </a:p>
          <a:p>
            <a:r>
              <a:rPr lang="en-US" dirty="0"/>
              <a:t>Adult educators can access the Educators portion of GED.com at: </a:t>
            </a:r>
            <a:r>
              <a:rPr lang="en-US" dirty="0">
                <a:hlinkClick r:id="rId3"/>
              </a:rPr>
              <a:t>https://ged.com/educators_admins/program/</a:t>
            </a:r>
            <a:r>
              <a:rPr lang="en-US" dirty="0"/>
              <a:t>  </a:t>
            </a:r>
          </a:p>
        </p:txBody>
      </p:sp>
      <p:sp>
        <p:nvSpPr>
          <p:cNvPr id="4" name="Header Placeholder 3"/>
          <p:cNvSpPr>
            <a:spLocks noGrp="1"/>
          </p:cNvSpPr>
          <p:nvPr>
            <p:ph type="hdr" sz="quarter" idx="10"/>
          </p:nvPr>
        </p:nvSpPr>
        <p:spPr/>
        <p:txBody>
          <a:bodyPr/>
          <a:lstStyle/>
          <a:p>
            <a:pPr>
              <a:defRPr/>
            </a:pPr>
            <a:r>
              <a:rPr lang="en-US" dirty="0"/>
              <a:t>From Assessment Targets to PLDs to HIIs</a:t>
            </a:r>
          </a:p>
        </p:txBody>
      </p:sp>
      <p:sp>
        <p:nvSpPr>
          <p:cNvPr id="5" name="Date Placeholder 4"/>
          <p:cNvSpPr>
            <a:spLocks noGrp="1"/>
          </p:cNvSpPr>
          <p:nvPr>
            <p:ph type="dt" idx="11"/>
          </p:nvPr>
        </p:nvSpPr>
        <p:spPr>
          <a:xfrm>
            <a:off x="2335646" y="2"/>
            <a:ext cx="1787116" cy="931856"/>
          </a:xfrm>
          <a:prstGeom prst="rect">
            <a:avLst/>
          </a:prstGeom>
        </p:spPr>
        <p:txBody>
          <a:bodyPr/>
          <a:lstStyle/>
          <a:p>
            <a:pPr>
              <a:defRPr/>
            </a:pPr>
            <a:r>
              <a:rPr lang="en-US" altLang="en-US" dirty="0"/>
              <a:t>7/2018</a:t>
            </a:r>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81</a:t>
            </a:fld>
            <a:endParaRPr lang="en-US" altLang="en-US" dirty="0"/>
          </a:p>
        </p:txBody>
      </p:sp>
    </p:spTree>
    <p:extLst>
      <p:ext uri="{BB962C8B-B14F-4D97-AF65-F5344CB8AC3E}">
        <p14:creationId xmlns:p14="http://schemas.microsoft.com/office/powerpoint/2010/main" val="23070184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5376" eaLnBrk="0" fontAlgn="base" hangingPunct="0">
              <a:spcBef>
                <a:spcPct val="30000"/>
              </a:spcBef>
              <a:spcAft>
                <a:spcPct val="0"/>
              </a:spcAft>
              <a:defRPr/>
            </a:pPr>
            <a:r>
              <a:rPr lang="en-US" b="1" dirty="0"/>
              <a:t>Key Points</a:t>
            </a:r>
          </a:p>
          <a:p>
            <a:endParaRPr lang="en-US" dirty="0"/>
          </a:p>
          <a:p>
            <a:r>
              <a:rPr lang="en-US" dirty="0"/>
              <a:t>Review information on the slide regarding the resource (where it is located and what is included).      </a:t>
            </a:r>
          </a:p>
          <a:p>
            <a:endParaRPr lang="en-US" dirty="0"/>
          </a:p>
          <a:p>
            <a:r>
              <a:rPr lang="en-US" sz="1300" dirty="0">
                <a:ea typeface="MS PGothic" pitchFamily="34" charset="-128"/>
                <a:cs typeface="ＭＳ Ｐゴシック" charset="0"/>
              </a:rPr>
              <a:t>Complete Assessment Guide for Educators is located at: </a:t>
            </a:r>
            <a:r>
              <a:rPr lang="en-US" sz="1300" u="sng" dirty="0">
                <a:ea typeface="MS PGothic" pitchFamily="34" charset="-128"/>
                <a:cs typeface="ＭＳ Ｐゴシック" charset="0"/>
                <a:hlinkClick r:id="rId3"/>
              </a:rPr>
              <a:t>https://ged.com/wp-content/uploads/assessment_guide_for_educators_all_subjects.pdf</a:t>
            </a:r>
            <a:r>
              <a:rPr lang="en-US" sz="1300" dirty="0">
                <a:ea typeface="MS PGothic" pitchFamily="34" charset="-128"/>
                <a:cs typeface="ＭＳ Ｐゴシック" charset="0"/>
              </a:rPr>
              <a:t> </a:t>
            </a:r>
          </a:p>
          <a:p>
            <a:endParaRPr lang="en-US" dirty="0"/>
          </a:p>
        </p:txBody>
      </p:sp>
      <p:sp>
        <p:nvSpPr>
          <p:cNvPr id="4" name="Header Placeholder 3"/>
          <p:cNvSpPr>
            <a:spLocks noGrp="1"/>
          </p:cNvSpPr>
          <p:nvPr>
            <p:ph type="hdr" sz="quarter" idx="10"/>
          </p:nvPr>
        </p:nvSpPr>
        <p:spPr/>
        <p:txBody>
          <a:bodyPr/>
          <a:lstStyle/>
          <a:p>
            <a:pPr>
              <a:defRPr/>
            </a:pPr>
            <a:r>
              <a:rPr lang="en-US" dirty="0"/>
              <a:t>From Assessment Targets to PLDs to HIIs</a:t>
            </a:r>
          </a:p>
        </p:txBody>
      </p:sp>
      <p:sp>
        <p:nvSpPr>
          <p:cNvPr id="5" name="Date Placeholder 4"/>
          <p:cNvSpPr>
            <a:spLocks noGrp="1"/>
          </p:cNvSpPr>
          <p:nvPr>
            <p:ph type="dt" idx="11"/>
          </p:nvPr>
        </p:nvSpPr>
        <p:spPr>
          <a:xfrm>
            <a:off x="2335646" y="2"/>
            <a:ext cx="1787116" cy="931856"/>
          </a:xfrm>
          <a:prstGeom prst="rect">
            <a:avLst/>
          </a:prstGeom>
        </p:spPr>
        <p:txBody>
          <a:bodyPr/>
          <a:lstStyle/>
          <a:p>
            <a:pPr>
              <a:defRPr/>
            </a:pPr>
            <a:r>
              <a:rPr lang="en-US" altLang="en-US" dirty="0"/>
              <a:t>7/2018</a:t>
            </a:r>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82</a:t>
            </a:fld>
            <a:endParaRPr lang="en-US" altLang="en-US" dirty="0"/>
          </a:p>
        </p:txBody>
      </p:sp>
    </p:spTree>
    <p:extLst>
      <p:ext uri="{BB962C8B-B14F-4D97-AF65-F5344CB8AC3E}">
        <p14:creationId xmlns:p14="http://schemas.microsoft.com/office/powerpoint/2010/main" val="19832819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5376" eaLnBrk="0" fontAlgn="base" hangingPunct="0">
              <a:spcBef>
                <a:spcPct val="30000"/>
              </a:spcBef>
              <a:spcAft>
                <a:spcPct val="0"/>
              </a:spcAft>
              <a:defRPr/>
            </a:pPr>
            <a:r>
              <a:rPr lang="en-US" b="1" dirty="0"/>
              <a:t>Key Points</a:t>
            </a:r>
          </a:p>
          <a:p>
            <a:endParaRPr lang="en-US" dirty="0"/>
          </a:p>
          <a:p>
            <a:r>
              <a:rPr lang="en-US" dirty="0"/>
              <a:t>Review information on the slide regarding the resource (where it is located and what is included).</a:t>
            </a:r>
          </a:p>
          <a:p>
            <a:endParaRPr lang="en-US" dirty="0"/>
          </a:p>
          <a:p>
            <a:r>
              <a:rPr lang="en-US" dirty="0"/>
              <a:t>Teaching Resources are located at: https://ged.com/educators_admins/teaching/teaching_resources/</a:t>
            </a:r>
          </a:p>
          <a:p>
            <a:endParaRPr lang="en-US" dirty="0"/>
          </a:p>
          <a:p>
            <a:endParaRPr lang="en-US" dirty="0"/>
          </a:p>
          <a:p>
            <a:endParaRPr lang="en-US" dirty="0"/>
          </a:p>
          <a:p>
            <a:endParaRPr lang="en-US" dirty="0"/>
          </a:p>
        </p:txBody>
      </p:sp>
      <p:sp>
        <p:nvSpPr>
          <p:cNvPr id="4" name="Header Placeholder 3"/>
          <p:cNvSpPr>
            <a:spLocks noGrp="1"/>
          </p:cNvSpPr>
          <p:nvPr>
            <p:ph type="hdr" sz="quarter" idx="10"/>
          </p:nvPr>
        </p:nvSpPr>
        <p:spPr/>
        <p:txBody>
          <a:bodyPr/>
          <a:lstStyle/>
          <a:p>
            <a:pPr>
              <a:defRPr/>
            </a:pPr>
            <a:r>
              <a:rPr lang="en-US" dirty="0"/>
              <a:t>From Assessment Targets to PLDs to HIIs</a:t>
            </a:r>
          </a:p>
        </p:txBody>
      </p:sp>
      <p:sp>
        <p:nvSpPr>
          <p:cNvPr id="5" name="Date Placeholder 4"/>
          <p:cNvSpPr>
            <a:spLocks noGrp="1"/>
          </p:cNvSpPr>
          <p:nvPr>
            <p:ph type="dt" idx="11"/>
          </p:nvPr>
        </p:nvSpPr>
        <p:spPr>
          <a:xfrm>
            <a:off x="2335646" y="2"/>
            <a:ext cx="1787116" cy="931856"/>
          </a:xfrm>
          <a:prstGeom prst="rect">
            <a:avLst/>
          </a:prstGeom>
        </p:spPr>
        <p:txBody>
          <a:bodyPr/>
          <a:lstStyle/>
          <a:p>
            <a:pPr>
              <a:defRPr/>
            </a:pPr>
            <a:r>
              <a:rPr lang="en-US" altLang="en-US" dirty="0"/>
              <a:t>7/2018</a:t>
            </a:r>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83</a:t>
            </a:fld>
            <a:endParaRPr lang="en-US" altLang="en-US" dirty="0"/>
          </a:p>
        </p:txBody>
      </p:sp>
    </p:spTree>
    <p:extLst>
      <p:ext uri="{BB962C8B-B14F-4D97-AF65-F5344CB8AC3E}">
        <p14:creationId xmlns:p14="http://schemas.microsoft.com/office/powerpoint/2010/main" val="40009581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95376" eaLnBrk="0" fontAlgn="base" hangingPunct="0">
              <a:spcBef>
                <a:spcPct val="30000"/>
              </a:spcBef>
              <a:spcAft>
                <a:spcPct val="0"/>
              </a:spcAft>
              <a:defRPr/>
            </a:pPr>
            <a:r>
              <a:rPr lang="en-US" b="1" dirty="0"/>
              <a:t>Key Points</a:t>
            </a:r>
          </a:p>
          <a:p>
            <a:endParaRPr lang="en-US" dirty="0"/>
          </a:p>
          <a:p>
            <a:r>
              <a:rPr lang="en-US" dirty="0"/>
              <a:t>Review information on the slide regarding the resource (where it is located and what is included). Make sure to discuss that archived webinars provide:</a:t>
            </a:r>
          </a:p>
          <a:p>
            <a:pPr marL="185766" indent="-185766">
              <a:buFont typeface="Arial" panose="020B0604020202020204" pitchFamily="34" charset="0"/>
              <a:buChar char="•"/>
            </a:pPr>
            <a:r>
              <a:rPr lang="en-US" altLang="en-US" baseline="0" dirty="0"/>
              <a:t>A recorded presentation of the live webinar</a:t>
            </a:r>
          </a:p>
          <a:p>
            <a:pPr marL="185766" indent="-185766">
              <a:buFont typeface="Arial" panose="020B0604020202020204" pitchFamily="34" charset="0"/>
              <a:buChar char="•"/>
            </a:pPr>
            <a:r>
              <a:rPr lang="en-US" altLang="en-US" baseline="0" dirty="0"/>
              <a:t>A copy of the slides provided to participants</a:t>
            </a:r>
          </a:p>
          <a:p>
            <a:pPr marL="185766" indent="-185766">
              <a:buFont typeface="Arial" panose="020B0604020202020204" pitchFamily="34" charset="0"/>
              <a:buChar char="•"/>
            </a:pPr>
            <a:r>
              <a:rPr lang="en-US" altLang="en-US" baseline="0" dirty="0"/>
              <a:t>Resources – a guide that you can download and print that includes instructional strategies and classroom activities. Some of the guides also provide you with sample lesson plans and a list of great websites to visit for more ideas and information.</a:t>
            </a:r>
          </a:p>
          <a:p>
            <a:pPr marL="185766" indent="-185766">
              <a:buFont typeface="Arial" panose="020B0604020202020204" pitchFamily="34" charset="0"/>
              <a:buChar char="•"/>
            </a:pPr>
            <a:r>
              <a:rPr lang="en-US" altLang="en-US" baseline="0" dirty="0"/>
              <a:t>Dependent on the webinar, additional materials may also be linked to the webinar.</a:t>
            </a:r>
          </a:p>
          <a:p>
            <a:pPr marL="185766" indent="-185766">
              <a:buFont typeface="Arial" panose="020B0604020202020204" pitchFamily="34" charset="0"/>
              <a:buChar char="•"/>
            </a:pPr>
            <a:endParaRPr lang="en-US" altLang="en-US" baseline="0" dirty="0"/>
          </a:p>
          <a:p>
            <a:pPr defTabSz="495376" eaLnBrk="0" fontAlgn="base" hangingPunct="0">
              <a:spcBef>
                <a:spcPct val="30000"/>
              </a:spcBef>
              <a:spcAft>
                <a:spcPct val="0"/>
              </a:spcAft>
              <a:defRPr/>
            </a:pPr>
            <a:r>
              <a:rPr lang="en-US" altLang="en-US" baseline="0" dirty="0"/>
              <a:t>Tuesdays for Teachers Archived Webinars are located at: </a:t>
            </a:r>
            <a:r>
              <a:rPr lang="en-US" sz="1300" dirty="0">
                <a:hlinkClick r:id="rId3"/>
              </a:rPr>
              <a:t>https://ged.com/wp-content/uploads/relationships_between_HII_and_other_indicators.pdf</a:t>
            </a:r>
            <a:r>
              <a:rPr lang="en-US" sz="1300" dirty="0"/>
              <a:t> </a:t>
            </a:r>
          </a:p>
          <a:p>
            <a:endParaRPr lang="en-US" altLang="en-US" dirty="0"/>
          </a:p>
        </p:txBody>
      </p:sp>
      <p:sp>
        <p:nvSpPr>
          <p:cNvPr id="5" name="Header Placeholder 3"/>
          <p:cNvSpPr>
            <a:spLocks noGrp="1"/>
          </p:cNvSpPr>
          <p:nvPr>
            <p:ph type="hdr" sz="quarter"/>
          </p:nvPr>
        </p:nvSpPr>
        <p:spPr>
          <a:xfrm>
            <a:off x="0" y="2"/>
            <a:ext cx="2040081" cy="931856"/>
          </a:xfrm>
        </p:spPr>
        <p:txBody>
          <a:bodyPr/>
          <a:lstStyle/>
          <a:p>
            <a:r>
              <a:rPr lang="en-US" dirty="0"/>
              <a:t>From Assessment Targets to PLDs to HIIs</a:t>
            </a:r>
          </a:p>
        </p:txBody>
      </p:sp>
      <p:sp>
        <p:nvSpPr>
          <p:cNvPr id="6" name="Rectangle 3"/>
          <p:cNvSpPr>
            <a:spLocks noGrp="1" noChangeArrowheads="1"/>
          </p:cNvSpPr>
          <p:nvPr>
            <p:ph type="dt" sz="quarter" idx="1"/>
          </p:nvPr>
        </p:nvSpPr>
        <p:spPr bwMode="auto">
          <a:xfrm>
            <a:off x="2335646" y="2"/>
            <a:ext cx="1787116" cy="9318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ea typeface="MS PGothic" pitchFamily="34" charset="-128"/>
              </a:defRPr>
            </a:lvl1pPr>
            <a:lvl2pPr marL="804986" indent="-309610" eaLnBrk="0" hangingPunct="0">
              <a:spcBef>
                <a:spcPct val="30000"/>
              </a:spcBef>
              <a:defRPr sz="1300">
                <a:solidFill>
                  <a:schemeClr val="tx1"/>
                </a:solidFill>
                <a:latin typeface="Calibri" pitchFamily="34" charset="0"/>
                <a:ea typeface="MS PGothic" pitchFamily="34" charset="-128"/>
              </a:defRPr>
            </a:lvl2pPr>
            <a:lvl3pPr marL="1238441" indent="-247688" eaLnBrk="0" hangingPunct="0">
              <a:spcBef>
                <a:spcPct val="30000"/>
              </a:spcBef>
              <a:defRPr sz="1300">
                <a:solidFill>
                  <a:schemeClr val="tx1"/>
                </a:solidFill>
                <a:latin typeface="Calibri" pitchFamily="34" charset="0"/>
                <a:ea typeface="MS PGothic" pitchFamily="34" charset="-128"/>
              </a:defRPr>
            </a:lvl3pPr>
            <a:lvl4pPr marL="1733817" indent="-247688" eaLnBrk="0" hangingPunct="0">
              <a:spcBef>
                <a:spcPct val="30000"/>
              </a:spcBef>
              <a:defRPr sz="1300">
                <a:solidFill>
                  <a:schemeClr val="tx1"/>
                </a:solidFill>
                <a:latin typeface="Calibri" pitchFamily="34" charset="0"/>
                <a:ea typeface="MS PGothic" pitchFamily="34" charset="-128"/>
              </a:defRPr>
            </a:lvl4pPr>
            <a:lvl5pPr marL="2229193" indent="-247688" eaLnBrk="0" hangingPunct="0">
              <a:spcBef>
                <a:spcPct val="30000"/>
              </a:spcBef>
              <a:defRPr sz="1300">
                <a:solidFill>
                  <a:schemeClr val="tx1"/>
                </a:solidFill>
                <a:latin typeface="Calibri" pitchFamily="34" charset="0"/>
                <a:ea typeface="MS PGothic" pitchFamily="34" charset="-128"/>
              </a:defRPr>
            </a:lvl5pPr>
            <a:lvl6pPr marL="2724569" indent="-247688" defTabSz="495376" eaLnBrk="0" fontAlgn="base" hangingPunct="0">
              <a:spcBef>
                <a:spcPct val="30000"/>
              </a:spcBef>
              <a:spcAft>
                <a:spcPct val="0"/>
              </a:spcAft>
              <a:defRPr sz="1300">
                <a:solidFill>
                  <a:schemeClr val="tx1"/>
                </a:solidFill>
                <a:latin typeface="Calibri" pitchFamily="34" charset="0"/>
                <a:ea typeface="MS PGothic" pitchFamily="34" charset="-128"/>
              </a:defRPr>
            </a:lvl6pPr>
            <a:lvl7pPr marL="3219945" indent="-247688" defTabSz="495376" eaLnBrk="0" fontAlgn="base" hangingPunct="0">
              <a:spcBef>
                <a:spcPct val="30000"/>
              </a:spcBef>
              <a:spcAft>
                <a:spcPct val="0"/>
              </a:spcAft>
              <a:defRPr sz="1300">
                <a:solidFill>
                  <a:schemeClr val="tx1"/>
                </a:solidFill>
                <a:latin typeface="Calibri" pitchFamily="34" charset="0"/>
                <a:ea typeface="MS PGothic" pitchFamily="34" charset="-128"/>
              </a:defRPr>
            </a:lvl7pPr>
            <a:lvl8pPr marL="3715322" indent="-247688" defTabSz="495376" eaLnBrk="0" fontAlgn="base" hangingPunct="0">
              <a:spcBef>
                <a:spcPct val="30000"/>
              </a:spcBef>
              <a:spcAft>
                <a:spcPct val="0"/>
              </a:spcAft>
              <a:defRPr sz="1300">
                <a:solidFill>
                  <a:schemeClr val="tx1"/>
                </a:solidFill>
                <a:latin typeface="Calibri" pitchFamily="34" charset="0"/>
                <a:ea typeface="MS PGothic" pitchFamily="34" charset="-128"/>
              </a:defRPr>
            </a:lvl8pPr>
            <a:lvl9pPr marL="4210698" indent="-247688" defTabSz="495376"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eaLnBrk="1" hangingPunct="1">
              <a:spcBef>
                <a:spcPct val="0"/>
              </a:spcBef>
            </a:pPr>
            <a:r>
              <a:rPr lang="en-US" altLang="en-US" dirty="0"/>
              <a:t>7/2018</a:t>
            </a:r>
          </a:p>
        </p:txBody>
      </p:sp>
      <p:sp>
        <p:nvSpPr>
          <p:cNvPr id="7" name="Footer Placeholder 5"/>
          <p:cNvSpPr>
            <a:spLocks noGrp="1"/>
          </p:cNvSpPr>
          <p:nvPr>
            <p:ph type="ftr" sz="quarter" idx="4"/>
          </p:nvPr>
        </p:nvSpPr>
        <p:spPr>
          <a:xfrm>
            <a:off x="0" y="17695774"/>
            <a:ext cx="1787116" cy="931856"/>
          </a:xfrm>
        </p:spPr>
        <p:txBody>
          <a:bodyPr/>
          <a:lstStyle/>
          <a:p>
            <a:pPr>
              <a:defRPr/>
            </a:pPr>
            <a:r>
              <a:rPr lang="en-US" dirty="0"/>
              <a:t>© Copyright GED Testing Service LLC. All rights reserved</a:t>
            </a:r>
          </a:p>
        </p:txBody>
      </p:sp>
      <p:sp>
        <p:nvSpPr>
          <p:cNvPr id="8" name="Slide Number Placeholder 4"/>
          <p:cNvSpPr>
            <a:spLocks noGrp="1"/>
          </p:cNvSpPr>
          <p:nvPr>
            <p:ph type="sldNum" sz="quarter" idx="5"/>
          </p:nvPr>
        </p:nvSpPr>
        <p:spPr>
          <a:xfrm>
            <a:off x="2335646" y="17695774"/>
            <a:ext cx="1787116" cy="931856"/>
          </a:xfrm>
        </p:spPr>
        <p:txBody>
          <a:bodyPr/>
          <a:lstStyle/>
          <a:p>
            <a:fld id="{5DA38EC4-A1FB-4F00-B9EF-395B7D2C2274}" type="slidenum">
              <a:rPr lang="en-US" smtClean="0"/>
              <a:t>84</a:t>
            </a:fld>
            <a:endParaRPr lang="en-US" dirty="0"/>
          </a:p>
        </p:txBody>
      </p:sp>
    </p:spTree>
    <p:extLst>
      <p:ext uri="{BB962C8B-B14F-4D97-AF65-F5344CB8AC3E}">
        <p14:creationId xmlns:p14="http://schemas.microsoft.com/office/powerpoint/2010/main" val="8379902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5376" eaLnBrk="0" fontAlgn="base" hangingPunct="0">
              <a:spcBef>
                <a:spcPct val="30000"/>
              </a:spcBef>
              <a:spcAft>
                <a:spcPct val="0"/>
              </a:spcAft>
              <a:defRPr/>
            </a:pPr>
            <a:r>
              <a:rPr lang="en-US" b="1" dirty="0"/>
              <a:t>Key Points</a:t>
            </a:r>
          </a:p>
          <a:p>
            <a:endParaRPr lang="en-US" dirty="0"/>
          </a:p>
          <a:p>
            <a:r>
              <a:rPr lang="en-US" dirty="0"/>
              <a:t>Review information on the slide regarding the resource (where it is located and what is included). Reinforce that everyone</a:t>
            </a:r>
            <a:r>
              <a:rPr lang="en-US" baseline="0" dirty="0"/>
              <a:t> should be signed up for this newsletter.</a:t>
            </a:r>
            <a:endParaRPr lang="en-US" dirty="0"/>
          </a:p>
          <a:p>
            <a:endParaRPr lang="en-US" dirty="0"/>
          </a:p>
          <a:p>
            <a:pPr defTabSz="495376" eaLnBrk="0" fontAlgn="base" hangingPunct="0">
              <a:spcBef>
                <a:spcPct val="30000"/>
              </a:spcBef>
              <a:spcAft>
                <a:spcPct val="0"/>
              </a:spcAft>
              <a:defRPr/>
            </a:pPr>
            <a:r>
              <a:rPr lang="en-US" dirty="0"/>
              <a:t>Adult educators may register for In Session at:</a:t>
            </a:r>
            <a:r>
              <a:rPr lang="en-US" baseline="0" dirty="0"/>
              <a:t> https://ged.com/educators_admins/program/</a:t>
            </a:r>
          </a:p>
          <a:p>
            <a:pPr defTabSz="495376" eaLnBrk="0" fontAlgn="base" hangingPunct="0">
              <a:spcBef>
                <a:spcPct val="30000"/>
              </a:spcBef>
              <a:spcAft>
                <a:spcPct val="0"/>
              </a:spcAft>
              <a:defRPr/>
            </a:pPr>
            <a:endParaRPr lang="en-US" baseline="0" dirty="0"/>
          </a:p>
          <a:p>
            <a:r>
              <a:rPr lang="en-US" b="1" dirty="0"/>
              <a:t>Note: </a:t>
            </a:r>
            <a:r>
              <a:rPr lang="en-US" dirty="0"/>
              <a:t>Scroll to bottom of page to see registration box.</a:t>
            </a:r>
          </a:p>
        </p:txBody>
      </p:sp>
      <p:sp>
        <p:nvSpPr>
          <p:cNvPr id="4" name="Header Placeholder 3"/>
          <p:cNvSpPr>
            <a:spLocks noGrp="1"/>
          </p:cNvSpPr>
          <p:nvPr>
            <p:ph type="hdr" sz="quarter" idx="10"/>
          </p:nvPr>
        </p:nvSpPr>
        <p:spPr/>
        <p:txBody>
          <a:bodyPr/>
          <a:lstStyle/>
          <a:p>
            <a:pPr>
              <a:defRPr/>
            </a:pPr>
            <a:r>
              <a:rPr lang="en-US" dirty="0"/>
              <a:t>From Assessment Targets to PLDs to HIIs</a:t>
            </a:r>
          </a:p>
        </p:txBody>
      </p:sp>
      <p:sp>
        <p:nvSpPr>
          <p:cNvPr id="5" name="Date Placeholder 4"/>
          <p:cNvSpPr>
            <a:spLocks noGrp="1"/>
          </p:cNvSpPr>
          <p:nvPr>
            <p:ph type="dt" idx="11"/>
          </p:nvPr>
        </p:nvSpPr>
        <p:spPr>
          <a:xfrm>
            <a:off x="2335646" y="2"/>
            <a:ext cx="1787116" cy="931856"/>
          </a:xfrm>
          <a:prstGeom prst="rect">
            <a:avLst/>
          </a:prstGeom>
        </p:spPr>
        <p:txBody>
          <a:bodyPr/>
          <a:lstStyle/>
          <a:p>
            <a:pPr>
              <a:defRPr/>
            </a:pPr>
            <a:r>
              <a:rPr lang="en-US" altLang="en-US" dirty="0"/>
              <a:t>7/2018</a:t>
            </a:r>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85</a:t>
            </a:fld>
            <a:endParaRPr lang="en-US" altLang="en-US" dirty="0"/>
          </a:p>
        </p:txBody>
      </p:sp>
    </p:spTree>
    <p:extLst>
      <p:ext uri="{BB962C8B-B14F-4D97-AF65-F5344CB8AC3E}">
        <p14:creationId xmlns:p14="http://schemas.microsoft.com/office/powerpoint/2010/main" val="17724545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5376" eaLnBrk="0" fontAlgn="base" hangingPunct="0">
              <a:spcBef>
                <a:spcPct val="30000"/>
              </a:spcBef>
              <a:spcAft>
                <a:spcPct val="0"/>
              </a:spcAft>
              <a:defRPr/>
            </a:pPr>
            <a:r>
              <a:rPr lang="en-US" b="1" dirty="0"/>
              <a:t>Key Points</a:t>
            </a:r>
          </a:p>
          <a:p>
            <a:endParaRPr lang="en-US" dirty="0"/>
          </a:p>
          <a:p>
            <a:r>
              <a:rPr lang="en-US" dirty="0"/>
              <a:t>Review information on the slide regarding the resource (where it is located and what is included). Reinforce that the tutorials can be accessed online or can be downloaded. Students should be familiar with all of tutorials and should have practiced using them prior to testing.</a:t>
            </a:r>
          </a:p>
          <a:p>
            <a:endParaRPr lang="en-US" dirty="0"/>
          </a:p>
          <a:p>
            <a:r>
              <a:rPr lang="en-US" dirty="0"/>
              <a:t>Computer and calculator tutorials are located at: https://ged.com/educators_admins/teaching/classroom_materials/</a:t>
            </a:r>
          </a:p>
          <a:p>
            <a:endParaRPr lang="en-US" dirty="0"/>
          </a:p>
          <a:p>
            <a:endParaRPr lang="en-US" dirty="0"/>
          </a:p>
          <a:p>
            <a:endParaRPr lang="en-US" dirty="0"/>
          </a:p>
        </p:txBody>
      </p:sp>
      <p:sp>
        <p:nvSpPr>
          <p:cNvPr id="4" name="Header Placeholder 3"/>
          <p:cNvSpPr>
            <a:spLocks noGrp="1"/>
          </p:cNvSpPr>
          <p:nvPr>
            <p:ph type="hdr" sz="quarter" idx="10"/>
          </p:nvPr>
        </p:nvSpPr>
        <p:spPr/>
        <p:txBody>
          <a:bodyPr/>
          <a:lstStyle/>
          <a:p>
            <a:pPr>
              <a:defRPr/>
            </a:pPr>
            <a:r>
              <a:rPr lang="en-US" dirty="0"/>
              <a:t>From Assessment Targets to PLDs to HIIs</a:t>
            </a:r>
          </a:p>
        </p:txBody>
      </p:sp>
      <p:sp>
        <p:nvSpPr>
          <p:cNvPr id="5" name="Date Placeholder 4"/>
          <p:cNvSpPr>
            <a:spLocks noGrp="1"/>
          </p:cNvSpPr>
          <p:nvPr>
            <p:ph type="dt" idx="11"/>
          </p:nvPr>
        </p:nvSpPr>
        <p:spPr>
          <a:xfrm>
            <a:off x="2335646" y="2"/>
            <a:ext cx="1787116" cy="931856"/>
          </a:xfrm>
          <a:prstGeom prst="rect">
            <a:avLst/>
          </a:prstGeom>
        </p:spPr>
        <p:txBody>
          <a:bodyPr/>
          <a:lstStyle/>
          <a:p>
            <a:pPr>
              <a:defRPr/>
            </a:pPr>
            <a:r>
              <a:rPr lang="en-US" altLang="en-US" dirty="0"/>
              <a:t>7/2018</a:t>
            </a:r>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86</a:t>
            </a:fld>
            <a:endParaRPr lang="en-US" altLang="en-US" dirty="0"/>
          </a:p>
        </p:txBody>
      </p:sp>
    </p:spTree>
    <p:extLst>
      <p:ext uri="{BB962C8B-B14F-4D97-AF65-F5344CB8AC3E}">
        <p14:creationId xmlns:p14="http://schemas.microsoft.com/office/powerpoint/2010/main" val="362262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Connecting the Dots</a:t>
            </a:r>
          </a:p>
        </p:txBody>
      </p:sp>
      <p:sp>
        <p:nvSpPr>
          <p:cNvPr id="5" name="Date Placeholder 4"/>
          <p:cNvSpPr>
            <a:spLocks noGrp="1"/>
          </p:cNvSpPr>
          <p:nvPr>
            <p:ph type="dt" idx="11"/>
          </p:nvPr>
        </p:nvSpPr>
        <p:spPr/>
        <p:txBody>
          <a:bodyPr/>
          <a:lstStyle/>
          <a:p>
            <a:r>
              <a:rPr lang="en-US"/>
              <a:t>7/2017</a:t>
            </a:r>
          </a:p>
        </p:txBody>
      </p:sp>
      <p:sp>
        <p:nvSpPr>
          <p:cNvPr id="6" name="Footer Placeholder 5"/>
          <p:cNvSpPr>
            <a:spLocks noGrp="1"/>
          </p:cNvSpPr>
          <p:nvPr>
            <p:ph type="ftr" sz="quarter" idx="12"/>
          </p:nvPr>
        </p:nvSpPr>
        <p:spPr/>
        <p:txBody>
          <a:bodyPr/>
          <a:lstStyle/>
          <a:p>
            <a:r>
              <a:rPr lang="en-US" dirty="0"/>
              <a:t>© Copyright GED Testing Service LLC. All rights reserved.</a:t>
            </a:r>
          </a:p>
        </p:txBody>
      </p:sp>
      <p:sp>
        <p:nvSpPr>
          <p:cNvPr id="7" name="Slide Number Placeholder 6"/>
          <p:cNvSpPr>
            <a:spLocks noGrp="1"/>
          </p:cNvSpPr>
          <p:nvPr>
            <p:ph type="sldNum" sz="quarter" idx="13"/>
          </p:nvPr>
        </p:nvSpPr>
        <p:spPr/>
        <p:txBody>
          <a:bodyPr/>
          <a:lstStyle/>
          <a:p>
            <a:fld id="{4FA8C200-9146-2E47-BE29-58F523586F58}" type="slidenum">
              <a:rPr lang="en-US" smtClean="0"/>
              <a:t>10</a:t>
            </a:fld>
            <a:endParaRPr lang="en-US"/>
          </a:p>
        </p:txBody>
      </p:sp>
    </p:spTree>
    <p:extLst>
      <p:ext uri="{BB962C8B-B14F-4D97-AF65-F5344CB8AC3E}">
        <p14:creationId xmlns:p14="http://schemas.microsoft.com/office/powerpoint/2010/main" val="27257897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5376" eaLnBrk="0" fontAlgn="base" hangingPunct="0">
              <a:spcBef>
                <a:spcPct val="30000"/>
              </a:spcBef>
              <a:spcAft>
                <a:spcPct val="0"/>
              </a:spcAft>
              <a:defRPr/>
            </a:pPr>
            <a:r>
              <a:rPr lang="en-US" b="1" dirty="0"/>
              <a:t>Key Points</a:t>
            </a:r>
          </a:p>
          <a:p>
            <a:endParaRPr lang="en-US" dirty="0"/>
          </a:p>
          <a:p>
            <a:r>
              <a:rPr lang="en-US" dirty="0"/>
              <a:t>Review information on the slide regarding the resource (where it is located and what is included). Reinforce that the tutorials can be accessed online or can be downloaded. Students should be familiar with all of tutorials and should have practiced using them prior to testing.</a:t>
            </a:r>
          </a:p>
          <a:p>
            <a:endParaRPr lang="en-US" dirty="0"/>
          </a:p>
          <a:p>
            <a:r>
              <a:rPr lang="en-US" dirty="0"/>
              <a:t>Computer and calculator tutorials are located at: https://ged.com/educators_admins/teaching/classroom_materials/</a:t>
            </a:r>
          </a:p>
          <a:p>
            <a:endParaRPr lang="en-US" dirty="0"/>
          </a:p>
          <a:p>
            <a:endParaRPr lang="en-US" dirty="0"/>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From Assessment Targets to PLDs to HIIs</a:t>
            </a:r>
          </a:p>
        </p:txBody>
      </p:sp>
      <p:sp>
        <p:nvSpPr>
          <p:cNvPr id="5" name="Date Placeholder 4"/>
          <p:cNvSpPr>
            <a:spLocks noGrp="1"/>
          </p:cNvSpPr>
          <p:nvPr>
            <p:ph type="dt" idx="11"/>
          </p:nvPr>
        </p:nvSpPr>
        <p:spPr>
          <a:xfrm>
            <a:off x="2335646" y="2"/>
            <a:ext cx="1787116" cy="93185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7/2018</a:t>
            </a: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Copyright GED Testing Service LLC. All rights reserved</a:t>
            </a: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1BA69-382D-4416-BE3D-C6A30DBB3278}"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3000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5376" eaLnBrk="0" fontAlgn="base" hangingPunct="0">
              <a:spcBef>
                <a:spcPct val="30000"/>
              </a:spcBef>
              <a:spcAft>
                <a:spcPct val="0"/>
              </a:spcAft>
              <a:defRPr/>
            </a:pPr>
            <a:r>
              <a:rPr lang="en-US" b="1" dirty="0"/>
              <a:t>Key Points</a:t>
            </a:r>
          </a:p>
          <a:p>
            <a:endParaRPr lang="en-US" dirty="0"/>
          </a:p>
          <a:p>
            <a:r>
              <a:rPr lang="en-US" dirty="0"/>
              <a:t>Review information on the slide regarding the resource (where it is located and what is included). Reinforce that the tutorials can be accessed online or can be downloaded. Students should be familiar with all of tutorials and should have practiced using them prior to testing.</a:t>
            </a:r>
          </a:p>
          <a:p>
            <a:endParaRPr lang="en-US" dirty="0"/>
          </a:p>
          <a:p>
            <a:r>
              <a:rPr lang="en-US" dirty="0"/>
              <a:t>Computer and calculator tutorials are located at: https://ged.com/educators_admins/teaching/classroom_materials/</a:t>
            </a:r>
          </a:p>
          <a:p>
            <a:endParaRPr lang="en-US" dirty="0"/>
          </a:p>
          <a:p>
            <a:endParaRPr lang="en-US" dirty="0"/>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From Assessment Targets to PLDs to HIIs</a:t>
            </a:r>
          </a:p>
        </p:txBody>
      </p:sp>
      <p:sp>
        <p:nvSpPr>
          <p:cNvPr id="5" name="Date Placeholder 4"/>
          <p:cNvSpPr>
            <a:spLocks noGrp="1"/>
          </p:cNvSpPr>
          <p:nvPr>
            <p:ph type="dt" idx="11"/>
          </p:nvPr>
        </p:nvSpPr>
        <p:spPr>
          <a:xfrm>
            <a:off x="2335646" y="2"/>
            <a:ext cx="1787116" cy="93185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7/2018</a:t>
            </a: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Copyright GED Testing Service LLC. All rights reserved</a:t>
            </a: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1BA69-382D-4416-BE3D-C6A30DBB3278}"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2306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Key Points</a:t>
            </a:r>
          </a:p>
          <a:p>
            <a:pPr>
              <a:defRPr/>
            </a:pPr>
            <a:endParaRPr lang="en-US" dirty="0"/>
          </a:p>
          <a:p>
            <a:r>
              <a:rPr lang="en-US" dirty="0"/>
              <a:t>Discuss</a:t>
            </a:r>
            <a:r>
              <a:rPr lang="en-US" baseline="0" dirty="0"/>
              <a:t> that FAQs are constantly being updated and added to as new questions are asked. Note that there are FAQs for both Educators and Test-Takers.</a:t>
            </a:r>
          </a:p>
          <a:p>
            <a:endParaRPr lang="en-US" baseline="0" dirty="0"/>
          </a:p>
          <a:p>
            <a:r>
              <a:rPr lang="en-US" baseline="0" dirty="0"/>
              <a:t>FAQs are located at: https://ged.com/faq</a:t>
            </a:r>
            <a:endParaRPr lang="en-US" dirty="0"/>
          </a:p>
          <a:p>
            <a:endParaRPr lang="en-US" dirty="0"/>
          </a:p>
        </p:txBody>
      </p:sp>
      <p:sp>
        <p:nvSpPr>
          <p:cNvPr id="4" name="Header Placeholder 3"/>
          <p:cNvSpPr>
            <a:spLocks noGrp="1"/>
          </p:cNvSpPr>
          <p:nvPr>
            <p:ph type="hdr" sz="quarter" idx="10"/>
          </p:nvPr>
        </p:nvSpPr>
        <p:spPr/>
        <p:txBody>
          <a:bodyPr/>
          <a:lstStyle/>
          <a:p>
            <a:pPr>
              <a:defRPr/>
            </a:pPr>
            <a:r>
              <a:rPr lang="en-US" dirty="0"/>
              <a:t>From Assessment Targets to PLDs to HIIs</a:t>
            </a:r>
          </a:p>
        </p:txBody>
      </p:sp>
      <p:sp>
        <p:nvSpPr>
          <p:cNvPr id="5" name="Date Placeholder 4"/>
          <p:cNvSpPr>
            <a:spLocks noGrp="1"/>
          </p:cNvSpPr>
          <p:nvPr>
            <p:ph type="dt" idx="11"/>
          </p:nvPr>
        </p:nvSpPr>
        <p:spPr>
          <a:xfrm>
            <a:off x="2335646" y="2"/>
            <a:ext cx="1787116" cy="931856"/>
          </a:xfrm>
          <a:prstGeom prst="rect">
            <a:avLst/>
          </a:prstGeom>
        </p:spPr>
        <p:txBody>
          <a:bodyPr/>
          <a:lstStyle/>
          <a:p>
            <a:pPr>
              <a:defRPr/>
            </a:pPr>
            <a:r>
              <a:rPr lang="en-US" altLang="en-US" dirty="0"/>
              <a:t>7/2018</a:t>
            </a:r>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89</a:t>
            </a:fld>
            <a:endParaRPr lang="en-US" altLang="en-US" dirty="0"/>
          </a:p>
        </p:txBody>
      </p:sp>
    </p:spTree>
    <p:extLst>
      <p:ext uri="{BB962C8B-B14F-4D97-AF65-F5344CB8AC3E}">
        <p14:creationId xmlns:p14="http://schemas.microsoft.com/office/powerpoint/2010/main" val="22433335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A99C77E-FBA7-445D-BE65-AD8D0EA8E6B6}" type="slidenum">
              <a:rPr lang="en-US" altLang="en-US" smtClean="0"/>
              <a:pPr>
                <a:defRPr/>
              </a:pPr>
              <a:t>92</a:t>
            </a:fld>
            <a:endParaRPr lang="en-US" altLang="en-US" dirty="0"/>
          </a:p>
        </p:txBody>
      </p:sp>
      <p:sp>
        <p:nvSpPr>
          <p:cNvPr id="4" name="Date Placeholder 3"/>
          <p:cNvSpPr>
            <a:spLocks noGrp="1"/>
          </p:cNvSpPr>
          <p:nvPr>
            <p:ph type="dt" idx="14"/>
          </p:nvPr>
        </p:nvSpPr>
        <p:spPr/>
        <p:txBody>
          <a:bodyPr/>
          <a:lstStyle/>
          <a:p>
            <a:pPr>
              <a:defRPr/>
            </a:pPr>
            <a:r>
              <a:rPr lang="en-US" altLang="en-US"/>
              <a:t>7/2018</a:t>
            </a:r>
            <a:endParaRPr lang="en-US" altLang="en-US" dirty="0"/>
          </a:p>
        </p:txBody>
      </p:sp>
      <p:sp>
        <p:nvSpPr>
          <p:cNvPr id="9" name="Header Placeholder 7"/>
          <p:cNvSpPr>
            <a:spLocks noGrp="1"/>
          </p:cNvSpPr>
          <p:nvPr>
            <p:ph type="hdr" sz="quarter"/>
          </p:nvPr>
        </p:nvSpPr>
        <p:spPr>
          <a:xfrm>
            <a:off x="0" y="-27508"/>
            <a:ext cx="1787116" cy="931856"/>
          </a:xfrm>
        </p:spPr>
        <p:txBody>
          <a:bodyPr/>
          <a:lstStyle/>
          <a:p>
            <a:pPr>
              <a:defRPr/>
            </a:pPr>
            <a:r>
              <a:rPr lang="en-US" dirty="0"/>
              <a:t>Reasoning through Language Arts</a:t>
            </a:r>
          </a:p>
        </p:txBody>
      </p:sp>
    </p:spTree>
    <p:extLst>
      <p:ext uri="{BB962C8B-B14F-4D97-AF65-F5344CB8AC3E}">
        <p14:creationId xmlns:p14="http://schemas.microsoft.com/office/powerpoint/2010/main" val="1132996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Connecting the Dots</a:t>
            </a:r>
          </a:p>
        </p:txBody>
      </p:sp>
      <p:sp>
        <p:nvSpPr>
          <p:cNvPr id="5" name="Date Placeholder 4"/>
          <p:cNvSpPr>
            <a:spLocks noGrp="1"/>
          </p:cNvSpPr>
          <p:nvPr>
            <p:ph type="dt" idx="11"/>
          </p:nvPr>
        </p:nvSpPr>
        <p:spPr/>
        <p:txBody>
          <a:bodyPr/>
          <a:lstStyle/>
          <a:p>
            <a:r>
              <a:rPr lang="en-US"/>
              <a:t>7/2017</a:t>
            </a:r>
          </a:p>
        </p:txBody>
      </p:sp>
      <p:sp>
        <p:nvSpPr>
          <p:cNvPr id="6" name="Footer Placeholder 5"/>
          <p:cNvSpPr>
            <a:spLocks noGrp="1"/>
          </p:cNvSpPr>
          <p:nvPr>
            <p:ph type="ftr" sz="quarter" idx="12"/>
          </p:nvPr>
        </p:nvSpPr>
        <p:spPr/>
        <p:txBody>
          <a:bodyPr/>
          <a:lstStyle/>
          <a:p>
            <a:r>
              <a:rPr lang="en-US" dirty="0"/>
              <a:t>© Copyright GED Testing Service LLC. All rights reserved.</a:t>
            </a:r>
          </a:p>
        </p:txBody>
      </p:sp>
      <p:sp>
        <p:nvSpPr>
          <p:cNvPr id="7" name="Slide Number Placeholder 6"/>
          <p:cNvSpPr>
            <a:spLocks noGrp="1"/>
          </p:cNvSpPr>
          <p:nvPr>
            <p:ph type="sldNum" sz="quarter" idx="13"/>
          </p:nvPr>
        </p:nvSpPr>
        <p:spPr/>
        <p:txBody>
          <a:bodyPr/>
          <a:lstStyle/>
          <a:p>
            <a:fld id="{4FA8C200-9146-2E47-BE29-58F523586F58}" type="slidenum">
              <a:rPr lang="en-US" smtClean="0"/>
              <a:t>11</a:t>
            </a:fld>
            <a:endParaRPr lang="en-US"/>
          </a:p>
        </p:txBody>
      </p:sp>
    </p:spTree>
    <p:extLst>
      <p:ext uri="{BB962C8B-B14F-4D97-AF65-F5344CB8AC3E}">
        <p14:creationId xmlns:p14="http://schemas.microsoft.com/office/powerpoint/2010/main" val="3743376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Connecting the Dots</a:t>
            </a:r>
          </a:p>
        </p:txBody>
      </p:sp>
      <p:sp>
        <p:nvSpPr>
          <p:cNvPr id="5" name="Date Placeholder 4"/>
          <p:cNvSpPr>
            <a:spLocks noGrp="1"/>
          </p:cNvSpPr>
          <p:nvPr>
            <p:ph type="dt" idx="11"/>
          </p:nvPr>
        </p:nvSpPr>
        <p:spPr/>
        <p:txBody>
          <a:bodyPr/>
          <a:lstStyle/>
          <a:p>
            <a:r>
              <a:rPr lang="en-US"/>
              <a:t>7/2017</a:t>
            </a:r>
          </a:p>
        </p:txBody>
      </p:sp>
      <p:sp>
        <p:nvSpPr>
          <p:cNvPr id="6" name="Footer Placeholder 5"/>
          <p:cNvSpPr>
            <a:spLocks noGrp="1"/>
          </p:cNvSpPr>
          <p:nvPr>
            <p:ph type="ftr" sz="quarter" idx="12"/>
          </p:nvPr>
        </p:nvSpPr>
        <p:spPr/>
        <p:txBody>
          <a:bodyPr/>
          <a:lstStyle/>
          <a:p>
            <a:r>
              <a:rPr lang="en-US" dirty="0"/>
              <a:t>© Copyright GED Testing Service LLC. All rights reserved.</a:t>
            </a:r>
          </a:p>
        </p:txBody>
      </p:sp>
      <p:sp>
        <p:nvSpPr>
          <p:cNvPr id="7" name="Slide Number Placeholder 6"/>
          <p:cNvSpPr>
            <a:spLocks noGrp="1"/>
          </p:cNvSpPr>
          <p:nvPr>
            <p:ph type="sldNum" sz="quarter" idx="13"/>
          </p:nvPr>
        </p:nvSpPr>
        <p:spPr/>
        <p:txBody>
          <a:bodyPr/>
          <a:lstStyle/>
          <a:p>
            <a:fld id="{4FA8C200-9146-2E47-BE29-58F523586F58}" type="slidenum">
              <a:rPr lang="en-US" smtClean="0"/>
              <a:t>12</a:t>
            </a:fld>
            <a:endParaRPr lang="en-US"/>
          </a:p>
        </p:txBody>
      </p:sp>
    </p:spTree>
    <p:extLst>
      <p:ext uri="{BB962C8B-B14F-4D97-AF65-F5344CB8AC3E}">
        <p14:creationId xmlns:p14="http://schemas.microsoft.com/office/powerpoint/2010/main" val="1051232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9DDAEE1-CDFA-9A4E-AE90-013CF714D5AE}"/>
              </a:ext>
            </a:extLst>
          </p:cNvPr>
          <p:cNvPicPr>
            <a:picLocks noChangeAspect="1"/>
          </p:cNvPicPr>
          <p:nvPr userDrawn="1"/>
        </p:nvPicPr>
        <p:blipFill rotWithShape="1">
          <a:blip r:embed="rId2">
            <a:alphaModFix amt="10000"/>
            <a:extLst>
              <a:ext uri="{BEBA8EAE-BF5A-486C-A8C5-ECC9F3942E4B}">
                <a14:imgProps xmlns:a14="http://schemas.microsoft.com/office/drawing/2010/main">
                  <a14:imgLayer>
                    <a14:imgEffect>
                      <a14:saturation sat="0"/>
                    </a14:imgEffect>
                  </a14:imgLayer>
                </a14:imgProps>
              </a:ext>
            </a:extLst>
          </a:blip>
          <a:srcRect l="3352" r="10161" b="2703"/>
          <a:stretch/>
        </p:blipFill>
        <p:spPr>
          <a:xfrm>
            <a:off x="0" y="0"/>
            <a:ext cx="9144000" cy="6858000"/>
          </a:xfrm>
          <a:prstGeom prst="rect">
            <a:avLst/>
          </a:prstGeom>
          <a:noFill/>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2329078" y="3429000"/>
            <a:ext cx="4485844" cy="433965"/>
          </a:xfrm>
          <a:solidFill>
            <a:schemeClr val="accent6"/>
          </a:solidFill>
        </p:spPr>
        <p:txBody>
          <a:bodyPr wrap="none" lIns="182880" tIns="91440" rIns="182880" bIns="91440" anchor="ctr">
            <a:sp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add presenter name and/or date</a:t>
            </a:r>
          </a:p>
        </p:txBody>
      </p:sp>
      <p:sp>
        <p:nvSpPr>
          <p:cNvPr id="10" name="Rectangle 9">
            <a:extLst>
              <a:ext uri="{FF2B5EF4-FFF2-40B4-BE49-F238E27FC236}">
                <a16:creationId xmlns:a16="http://schemas.microsoft.com/office/drawing/2014/main" id="{6B747056-D864-9943-B945-CBDEC0DBFA18}"/>
              </a:ext>
            </a:extLst>
          </p:cNvPr>
          <p:cNvSpPr/>
          <p:nvPr/>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288F970F-174A-0945-9DD1-1083D5D2E6D8}"/>
              </a:ext>
            </a:extLst>
          </p:cNvPr>
          <p:cNvSpPr/>
          <p:nvPr userDrawn="1"/>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a:extLst>
              <a:ext uri="{FF2B5EF4-FFF2-40B4-BE49-F238E27FC236}">
                <a16:creationId xmlns:a16="http://schemas.microsoft.com/office/drawing/2014/main" id="{A376F39E-EEE3-3F43-8CBF-063708FDDF9B}"/>
              </a:ext>
            </a:extLst>
          </p:cNvPr>
          <p:cNvPicPr>
            <a:picLocks noChangeAspect="1"/>
          </p:cNvPicPr>
          <p:nvPr userDrawn="1"/>
        </p:nvPicPr>
        <p:blipFill>
          <a:blip r:embed="rId3"/>
          <a:stretch>
            <a:fillRect/>
          </a:stretch>
        </p:blipFill>
        <p:spPr>
          <a:xfrm>
            <a:off x="3706751" y="5312817"/>
            <a:ext cx="1738398" cy="983497"/>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492125" y="1349461"/>
            <a:ext cx="8159750" cy="1744980"/>
          </a:xfrm>
        </p:spPr>
        <p:txBody>
          <a:bodyPr lIns="0" tIns="0" rIns="0" bIns="0" anchor="b" anchorCtr="0">
            <a:normAutofit/>
          </a:bodyPr>
          <a:lstStyle>
            <a:lvl1pPr marL="0" indent="0" algn="ctr">
              <a:buNone/>
              <a:defRPr sz="5200" b="1">
                <a:solidFill>
                  <a:schemeClr val="bg1"/>
                </a:solidFill>
                <a:latin typeface="Rockwell" panose="02060603020205020403" pitchFamily="18" charset="77"/>
              </a:defRPr>
            </a:lvl1pPr>
          </a:lstStyle>
          <a:p>
            <a:pPr lvl="0"/>
            <a:r>
              <a:rPr lang="en-US" dirty="0"/>
              <a:t>Edit Title</a:t>
            </a:r>
          </a:p>
        </p:txBody>
      </p:sp>
    </p:spTree>
    <p:extLst>
      <p:ext uri="{BB962C8B-B14F-4D97-AF65-F5344CB8AC3E}">
        <p14:creationId xmlns:p14="http://schemas.microsoft.com/office/powerpoint/2010/main" val="1157065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3r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691875" y="1833118"/>
            <a:ext cx="38862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301085" y="525108"/>
            <a:ext cx="8447049"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85078" y="1833118"/>
            <a:ext cx="38862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485078" y="1833117"/>
            <a:ext cx="38862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4691878" y="1833117"/>
            <a:ext cx="388898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485078" y="1833117"/>
            <a:ext cx="3886200"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4691878" y="1833117"/>
            <a:ext cx="3888989"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95079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C2AB4-DDA8-1440-893E-D1CF5505662E}"/>
              </a:ext>
            </a:extLst>
          </p:cNvPr>
          <p:cNvSpPr>
            <a:spLocks noGrp="1"/>
          </p:cNvSpPr>
          <p:nvPr>
            <p:ph type="title"/>
          </p:nvPr>
        </p:nvSpPr>
        <p:spPr>
          <a:xfrm>
            <a:off x="629841" y="365129"/>
            <a:ext cx="78867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C105A573-266D-FD4C-B96B-20E086323414}"/>
              </a:ext>
            </a:extLst>
          </p:cNvPr>
          <p:cNvSpPr>
            <a:spLocks noGrp="1"/>
          </p:cNvSpPr>
          <p:nvPr>
            <p:ph type="body" idx="1"/>
          </p:nvPr>
        </p:nvSpPr>
        <p:spPr>
          <a:xfrm>
            <a:off x="629842" y="1681163"/>
            <a:ext cx="3868340"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C55411A-0306-BE4F-8725-1A6F3DAAE2B9}"/>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BBEA7-A3E5-A548-A13A-B8061E4F8610}"/>
              </a:ext>
            </a:extLst>
          </p:cNvPr>
          <p:cNvSpPr>
            <a:spLocks noGrp="1"/>
          </p:cNvSpPr>
          <p:nvPr>
            <p:ph type="body" sz="quarter" idx="3"/>
          </p:nvPr>
        </p:nvSpPr>
        <p:spPr>
          <a:xfrm>
            <a:off x="4629152" y="1681163"/>
            <a:ext cx="3887391"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A3C6838-3013-4346-8732-32B11F863E62}"/>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DAC9CA4-BA24-C94A-A925-C6955C8BF1CF}"/>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1191224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9BAA-F938-2F4A-9A6F-3BAD8DE04C1D}"/>
              </a:ext>
            </a:extLst>
          </p:cNvPr>
          <p:cNvSpPr>
            <a:spLocks noGrp="1"/>
          </p:cNvSpPr>
          <p:nvPr>
            <p:ph type="title"/>
          </p:nvPr>
        </p:nvSpPr>
        <p:spPr/>
        <p:txBody>
          <a:bodyPr anchor="t" anchorCtr="0"/>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943520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951AB10-DE50-EE4F-ABA4-905C8AD08418}"/>
              </a:ext>
            </a:extLst>
          </p:cNvPr>
          <p:cNvPicPr>
            <a:picLocks noChangeAspect="1"/>
          </p:cNvPicPr>
          <p:nvPr userDrawn="1"/>
        </p:nvPicPr>
        <p:blipFill rotWithShape="1">
          <a:blip r:embed="rId2">
            <a:alphaModFix amt="10000"/>
            <a:extLst>
              <a:ext uri="{BEBA8EAE-BF5A-486C-A8C5-ECC9F3942E4B}">
                <a14:imgProps xmlns:a14="http://schemas.microsoft.com/office/drawing/2010/main">
                  <a14:imgLayer>
                    <a14:imgEffect>
                      <a14:saturation sat="0"/>
                    </a14:imgEffect>
                  </a14:imgLayer>
                </a14:imgProps>
              </a:ext>
            </a:extLst>
          </a:blip>
          <a:srcRect l="3352" r="10161" b="2703"/>
          <a:stretch/>
        </p:blipFill>
        <p:spPr>
          <a:xfrm>
            <a:off x="0" y="0"/>
            <a:ext cx="9144000" cy="6858000"/>
          </a:xfrm>
          <a:prstGeom prst="rect">
            <a:avLst/>
          </a:prstGeom>
          <a:noFill/>
        </p:spPr>
      </p:pic>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F4C0834C-19B7-1644-BF1B-C60619E10618}"/>
              </a:ext>
            </a:extLst>
          </p:cNvPr>
          <p:cNvSpPr/>
          <p:nvPr/>
        </p:nvSpPr>
        <p:spPr>
          <a:xfrm>
            <a:off x="-111292" y="2272089"/>
            <a:ext cx="9366584" cy="244241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EC766226-AFBB-0741-BB69-8054759664F3}"/>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310607" y="2528177"/>
            <a:ext cx="1005840" cy="676827"/>
          </a:xfrm>
          <a:prstGeom prst="rect">
            <a:avLst/>
          </a:prstGeom>
        </p:spPr>
      </p:pic>
      <p:pic>
        <p:nvPicPr>
          <p:cNvPr id="12" name="Picture 11">
            <a:extLst>
              <a:ext uri="{FF2B5EF4-FFF2-40B4-BE49-F238E27FC236}">
                <a16:creationId xmlns:a16="http://schemas.microsoft.com/office/drawing/2014/main" id="{9075F957-1E14-1A41-B96D-19BB009FFA11}"/>
              </a:ext>
            </a:extLst>
          </p:cNvPr>
          <p:cNvPicPr>
            <a:picLocks noChangeAspect="1"/>
          </p:cNvPicPr>
          <p:nvPr userDrawn="1"/>
        </p:nvPicPr>
        <p:blipFill>
          <a:blip r:embed="rId4">
            <a:duotone>
              <a:schemeClr val="accent1">
                <a:shade val="45000"/>
                <a:satMod val="135000"/>
              </a:schemeClr>
              <a:prstClr val="white"/>
            </a:duotone>
          </a:blip>
          <a:stretch>
            <a:fillRect/>
          </a:stretch>
        </p:blipFill>
        <p:spPr>
          <a:xfrm>
            <a:off x="7728638" y="3166980"/>
            <a:ext cx="1005840" cy="676827"/>
          </a:xfrm>
          <a:prstGeom prst="rect">
            <a:avLst/>
          </a:prstGeom>
        </p:spPr>
      </p:pic>
      <p:sp>
        <p:nvSpPr>
          <p:cNvPr id="20" name="Rectangle 19">
            <a:extLst>
              <a:ext uri="{FF2B5EF4-FFF2-40B4-BE49-F238E27FC236}">
                <a16:creationId xmlns:a16="http://schemas.microsoft.com/office/drawing/2014/main" id="{2E43D274-EC1E-7A40-8A80-93AC3E60CDD5}"/>
              </a:ext>
            </a:extLst>
          </p:cNvPr>
          <p:cNvSpPr/>
          <p:nvPr userDrawn="1"/>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a:extLst>
              <a:ext uri="{FF2B5EF4-FFF2-40B4-BE49-F238E27FC236}">
                <a16:creationId xmlns:a16="http://schemas.microsoft.com/office/drawing/2014/main" id="{47CBF099-8991-5D47-9C82-B887A0C3DBBE}"/>
              </a:ext>
            </a:extLst>
          </p:cNvPr>
          <p:cNvPicPr>
            <a:picLocks noChangeAspect="1"/>
          </p:cNvPicPr>
          <p:nvPr userDrawn="1"/>
        </p:nvPicPr>
        <p:blipFill>
          <a:blip r:embed="rId5"/>
          <a:stretch>
            <a:fillRect/>
          </a:stretch>
        </p:blipFill>
        <p:spPr>
          <a:xfrm>
            <a:off x="7877844" y="6121577"/>
            <a:ext cx="928404" cy="525243"/>
          </a:xfrm>
          <a:prstGeom prst="rect">
            <a:avLst/>
          </a:prstGeom>
        </p:spPr>
      </p:pic>
      <p:sp>
        <p:nvSpPr>
          <p:cNvPr id="3" name="Text Placeholder 2">
            <a:extLst>
              <a:ext uri="{FF2B5EF4-FFF2-40B4-BE49-F238E27FC236}">
                <a16:creationId xmlns:a16="http://schemas.microsoft.com/office/drawing/2014/main" id="{09A4A22A-0173-E944-882A-14E1BCBDFD17}"/>
              </a:ext>
            </a:extLst>
          </p:cNvPr>
          <p:cNvSpPr>
            <a:spLocks noGrp="1"/>
          </p:cNvSpPr>
          <p:nvPr>
            <p:ph type="body" sz="quarter" idx="18"/>
          </p:nvPr>
        </p:nvSpPr>
        <p:spPr>
          <a:xfrm>
            <a:off x="1579170" y="2594919"/>
            <a:ext cx="6018212" cy="1413339"/>
          </a:xfrm>
        </p:spPr>
        <p:txBody>
          <a:bodyPr/>
          <a:lstStyle>
            <a:lvl1pPr marL="0" indent="0">
              <a:buNone/>
              <a:defRPr i="1">
                <a:solidFill>
                  <a:schemeClr val="bg2">
                    <a:lumMod val="50000"/>
                  </a:schemeClr>
                </a:solidFill>
              </a:defRPr>
            </a:lvl1pPr>
          </a:lstStyle>
          <a:p>
            <a:pPr lvl="0"/>
            <a:r>
              <a:rPr lang="en-US" dirty="0"/>
              <a:t>Edit Master text styles</a:t>
            </a:r>
          </a:p>
        </p:txBody>
      </p:sp>
      <p:sp>
        <p:nvSpPr>
          <p:cNvPr id="18" name="Text Placeholder 2">
            <a:extLst>
              <a:ext uri="{FF2B5EF4-FFF2-40B4-BE49-F238E27FC236}">
                <a16:creationId xmlns:a16="http://schemas.microsoft.com/office/drawing/2014/main" id="{F63737B0-F9CB-AB46-AB21-391324909086}"/>
              </a:ext>
            </a:extLst>
          </p:cNvPr>
          <p:cNvSpPr>
            <a:spLocks noGrp="1"/>
          </p:cNvSpPr>
          <p:nvPr>
            <p:ph type="body" sz="quarter" idx="19" hasCustomPrompt="1"/>
          </p:nvPr>
        </p:nvSpPr>
        <p:spPr>
          <a:xfrm>
            <a:off x="1579170" y="4168595"/>
            <a:ext cx="6018212" cy="412937"/>
          </a:xfrm>
        </p:spPr>
        <p:txBody>
          <a:bodyPr>
            <a:normAutofit/>
          </a:bodyPr>
          <a:lstStyle>
            <a:lvl1pPr marL="0" indent="0" algn="r">
              <a:buNone/>
              <a:defRPr sz="1800" i="1">
                <a:solidFill>
                  <a:schemeClr val="bg2">
                    <a:lumMod val="50000"/>
                  </a:schemeClr>
                </a:solidFill>
              </a:defRPr>
            </a:lvl1pPr>
          </a:lstStyle>
          <a:p>
            <a:pPr lvl="0"/>
            <a:r>
              <a:rPr lang="en-US" dirty="0"/>
              <a:t>— Byline name here</a:t>
            </a:r>
          </a:p>
        </p:txBody>
      </p:sp>
    </p:spTree>
    <p:extLst>
      <p:ext uri="{BB962C8B-B14F-4D97-AF65-F5344CB8AC3E}">
        <p14:creationId xmlns:p14="http://schemas.microsoft.com/office/powerpoint/2010/main" val="1469346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819F20-715D-954B-A7DA-F648D52FC946}"/>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018747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C5C14-10A7-3248-A1B3-565034EA5882}"/>
              </a:ext>
            </a:extLst>
          </p:cNvPr>
          <p:cNvSpPr>
            <a:spLocks noGrp="1"/>
          </p:cNvSpPr>
          <p:nvPr>
            <p:ph type="title"/>
          </p:nvPr>
        </p:nvSpPr>
        <p:spPr>
          <a:xfrm>
            <a:off x="301086" y="457200"/>
            <a:ext cx="3277937" cy="1600200"/>
          </a:xfrm>
        </p:spPr>
        <p:txBody>
          <a:bodyPr anchor="b"/>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F83C966-C5BA-054C-A04D-47E740DC46F8}"/>
              </a:ext>
            </a:extLst>
          </p:cNvPr>
          <p:cNvSpPr>
            <a:spLocks noGrp="1"/>
          </p:cNvSpPr>
          <p:nvPr>
            <p:ph idx="1"/>
          </p:nvPr>
        </p:nvSpPr>
        <p:spPr>
          <a:xfrm>
            <a:off x="3887394" y="987432"/>
            <a:ext cx="4919285"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51A04-4E4F-EC41-849F-83508A892BCC}"/>
              </a:ext>
            </a:extLst>
          </p:cNvPr>
          <p:cNvSpPr>
            <a:spLocks noGrp="1"/>
          </p:cNvSpPr>
          <p:nvPr>
            <p:ph type="body" sz="half" idx="2"/>
          </p:nvPr>
        </p:nvSpPr>
        <p:spPr>
          <a:xfrm>
            <a:off x="301086" y="2297150"/>
            <a:ext cx="3277937" cy="3571837"/>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Edit Master text styles</a:t>
            </a:r>
          </a:p>
        </p:txBody>
      </p:sp>
      <p:sp>
        <p:nvSpPr>
          <p:cNvPr id="8" name="Slide Number Placeholder 7">
            <a:extLst>
              <a:ext uri="{FF2B5EF4-FFF2-40B4-BE49-F238E27FC236}">
                <a16:creationId xmlns:a16="http://schemas.microsoft.com/office/drawing/2014/main" id="{07085FB4-97DB-EA42-A44C-EA7C8D954864}"/>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370964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FF36-73D1-6641-A81E-6262477727D5}"/>
              </a:ext>
            </a:extLst>
          </p:cNvPr>
          <p:cNvSpPr>
            <a:spLocks noGrp="1"/>
          </p:cNvSpPr>
          <p:nvPr>
            <p:ph type="title"/>
          </p:nvPr>
        </p:nvSpPr>
        <p:spPr>
          <a:xfrm>
            <a:off x="301086" y="457200"/>
            <a:ext cx="3277937" cy="1600200"/>
          </a:xfrm>
        </p:spPr>
        <p:txBody>
          <a:bodyPr anchor="b"/>
          <a:lstStyle>
            <a:lvl1pPr>
              <a:defRPr sz="2400" b="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2CDA541-F771-F44D-B879-91605476BD53}"/>
              </a:ext>
            </a:extLst>
          </p:cNvPr>
          <p:cNvSpPr>
            <a:spLocks noGrp="1"/>
          </p:cNvSpPr>
          <p:nvPr>
            <p:ph type="pic" idx="1"/>
          </p:nvPr>
        </p:nvSpPr>
        <p:spPr>
          <a:xfrm>
            <a:off x="3887394" y="457201"/>
            <a:ext cx="4919285" cy="540385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E059967-644C-ED41-B6D6-984569C083FB}"/>
              </a:ext>
            </a:extLst>
          </p:cNvPr>
          <p:cNvSpPr>
            <a:spLocks noGrp="1"/>
          </p:cNvSpPr>
          <p:nvPr>
            <p:ph type="body" sz="half" idx="2"/>
          </p:nvPr>
        </p:nvSpPr>
        <p:spPr>
          <a:xfrm>
            <a:off x="301086" y="2196790"/>
            <a:ext cx="3277937" cy="3672197"/>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Edit Master text styles</a:t>
            </a:r>
          </a:p>
        </p:txBody>
      </p:sp>
      <p:sp>
        <p:nvSpPr>
          <p:cNvPr id="8" name="Slide Number Placeholder 7">
            <a:extLst>
              <a:ext uri="{FF2B5EF4-FFF2-40B4-BE49-F238E27FC236}">
                <a16:creationId xmlns:a16="http://schemas.microsoft.com/office/drawing/2014/main" id="{8D260F6B-8180-044B-AA16-163F69841E0A}"/>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766805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B938B-7693-F94C-81EC-A5C63FEF6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C0CC60-8C9A-8E41-AF8B-DC464432DD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7F1513C-2717-C04F-8A33-1E9ED43E88CC}"/>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3797700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005B88-98D7-3C4B-B641-ECB9CD92F207}"/>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5A3750-6B5A-6142-91A4-2B5F84A917D7}"/>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7A57C02-0215-EB4B-A12C-47CF99ADD686}"/>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203127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mp; Image">
    <p:bg>
      <p:bgPr>
        <a:gradFill flip="none" rotWithShape="1">
          <a:gsLst>
            <a:gs pos="0">
              <a:schemeClr val="tx2"/>
            </a:gs>
            <a:gs pos="100000">
              <a:schemeClr val="tx2">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92848"/>
            <a:ext cx="8229600" cy="862701"/>
          </a:xfrm>
        </p:spPr>
        <p:txBody>
          <a:bodyPr>
            <a:normAutofit/>
          </a:bodyPr>
          <a:lstStyle>
            <a:lvl1pPr>
              <a:defRPr sz="2800">
                <a:solidFill>
                  <a:srgbClr val="FFFFFF"/>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rgbClr val="FFFFFF"/>
                </a:solidFill>
              </a:defRPr>
            </a:lvl1pPr>
          </a:lstStyle>
          <a:p>
            <a:fld id="{A0787430-367F-844C-868B-A0250E95AAAB}" type="slidenum">
              <a:rPr lang="en-US" smtClean="0"/>
              <a:pPr/>
              <a:t>‹#›</a:t>
            </a:fld>
            <a:endParaRPr lang="en-US" dirty="0"/>
          </a:p>
        </p:txBody>
      </p:sp>
      <p:sp>
        <p:nvSpPr>
          <p:cNvPr id="5" name="Picture Placeholder 4"/>
          <p:cNvSpPr>
            <a:spLocks noGrp="1"/>
          </p:cNvSpPr>
          <p:nvPr>
            <p:ph type="pic" sz="quarter" idx="12" hasCustomPrompt="1"/>
          </p:nvPr>
        </p:nvSpPr>
        <p:spPr>
          <a:xfrm>
            <a:off x="457200" y="1355547"/>
            <a:ext cx="8229600" cy="4765853"/>
          </a:xfrm>
        </p:spPr>
        <p:txBody>
          <a:bodyPr/>
          <a:lstStyle>
            <a:lvl1pPr>
              <a:defRPr baseline="0"/>
            </a:lvl1pPr>
          </a:lstStyle>
          <a:p>
            <a:r>
              <a:rPr lang="en-US" dirty="0"/>
              <a:t>Insert image here</a:t>
            </a:r>
          </a:p>
        </p:txBody>
      </p:sp>
    </p:spTree>
    <p:extLst>
      <p:ext uri="{BB962C8B-B14F-4D97-AF65-F5344CB8AC3E}">
        <p14:creationId xmlns:p14="http://schemas.microsoft.com/office/powerpoint/2010/main" val="4085555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p:txBody>
          <a:bodyPr lIns="0" tIns="0" rIns="0" bIns="0"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p:txBody>
          <a:bodyPr/>
          <a:lstStyle>
            <a:lvl1pPr>
              <a:buClr>
                <a:schemeClr val="bg2">
                  <a:lumMod val="75000"/>
                </a:schemeClr>
              </a:buClr>
              <a:defRPr/>
            </a:lvl1pPr>
            <a:lvl2pPr>
              <a:buClr>
                <a:schemeClr val="bg2">
                  <a:lumMod val="75000"/>
                </a:schemeClr>
              </a:buClr>
              <a:defRPr/>
            </a:lvl2pPr>
            <a:lvl3pPr>
              <a:buClr>
                <a:schemeClr val="bg2">
                  <a:lumMod val="75000"/>
                </a:schemeClr>
              </a:buClr>
              <a:defRPr/>
            </a:lvl3pPr>
            <a:lvl4pPr>
              <a:buClr>
                <a:schemeClr val="bg2">
                  <a:lumMod val="75000"/>
                </a:schemeClr>
              </a:buClr>
              <a:defRPr/>
            </a:lvl4pPr>
            <a:lvl5pPr>
              <a:buClr>
                <a:schemeClr val="bg2">
                  <a:lumMod val="75000"/>
                </a:schemeClr>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268757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266333" y="1032159"/>
            <a:ext cx="2521888" cy="2841114"/>
          </a:xfrm>
          <a:prstGeom prst="rect">
            <a:avLst/>
          </a:prstGeom>
        </p:spPr>
      </p:pic>
      <p:sp>
        <p:nvSpPr>
          <p:cNvPr id="4" name="Slide Number Placeholder 3"/>
          <p:cNvSpPr>
            <a:spLocks noGrp="1"/>
          </p:cNvSpPr>
          <p:nvPr>
            <p:ph type="sldNum" sz="quarter" idx="12"/>
          </p:nvPr>
        </p:nvSpPr>
        <p:spPr/>
        <p:txBody>
          <a:bodyPr/>
          <a:lstStyle/>
          <a:p>
            <a:fld id="{A0787430-367F-844C-868B-A0250E95AAAB}" type="slidenum">
              <a:rPr lang="en-US" smtClean="0"/>
              <a:t>‹#›</a:t>
            </a:fld>
            <a:endParaRPr lang="en-US" dirty="0"/>
          </a:p>
        </p:txBody>
      </p:sp>
      <p:sp>
        <p:nvSpPr>
          <p:cNvPr id="11" name="Content Placeholder 10"/>
          <p:cNvSpPr>
            <a:spLocks noGrp="1"/>
          </p:cNvSpPr>
          <p:nvPr>
            <p:ph sz="quarter" idx="13" hasCustomPrompt="1"/>
          </p:nvPr>
        </p:nvSpPr>
        <p:spPr>
          <a:xfrm>
            <a:off x="2932113" y="1978025"/>
            <a:ext cx="4460875" cy="2792483"/>
          </a:xfrm>
        </p:spPr>
        <p:txBody>
          <a:bodyPr lIns="0" tIns="0" rIns="0" bIns="0">
            <a:normAutofit/>
          </a:bodyPr>
          <a:lstStyle>
            <a:lvl1pPr marL="0" indent="0">
              <a:buNone/>
              <a:defRPr sz="3200" baseline="0"/>
            </a:lvl1pPr>
          </a:lstStyle>
          <a:p>
            <a:pPr lvl="0"/>
            <a:r>
              <a:rPr lang="en-US" dirty="0"/>
              <a:t>Click to edit text</a:t>
            </a:r>
          </a:p>
        </p:txBody>
      </p:sp>
      <p:sp>
        <p:nvSpPr>
          <p:cNvPr id="15" name="Text Placeholder 14"/>
          <p:cNvSpPr>
            <a:spLocks noGrp="1"/>
          </p:cNvSpPr>
          <p:nvPr>
            <p:ph type="body" sz="quarter" idx="14" hasCustomPrompt="1"/>
          </p:nvPr>
        </p:nvSpPr>
        <p:spPr>
          <a:xfrm>
            <a:off x="2932113" y="4897438"/>
            <a:ext cx="4460875" cy="498475"/>
          </a:xfrm>
        </p:spPr>
        <p:txBody>
          <a:bodyPr lIns="0" tIns="0" rIns="0" bIns="0">
            <a:normAutofit/>
          </a:bodyPr>
          <a:lstStyle>
            <a:lvl1pPr marL="342900" indent="-342900" algn="r">
              <a:buFont typeface="Lucida Grande"/>
              <a:buChar char="—"/>
              <a:defRPr sz="2000" baseline="0"/>
            </a:lvl1pPr>
          </a:lstStyle>
          <a:p>
            <a:pPr lvl="0"/>
            <a:r>
              <a:rPr lang="en-US" dirty="0"/>
              <a:t>Click to add byline</a:t>
            </a:r>
          </a:p>
        </p:txBody>
      </p:sp>
      <p:sp>
        <p:nvSpPr>
          <p:cNvPr id="7" name="Rectangle 6"/>
          <p:cNvSpPr/>
          <p:nvPr userDrawn="1"/>
        </p:nvSpPr>
        <p:spPr>
          <a:xfrm>
            <a:off x="0" y="0"/>
            <a:ext cx="9144000" cy="372795"/>
          </a:xfrm>
          <a:prstGeom prst="rect">
            <a:avLst/>
          </a:prstGeom>
          <a:gradFill flip="none" rotWithShape="1">
            <a:gsLst>
              <a:gs pos="0">
                <a:schemeClr val="accent1"/>
              </a:gs>
              <a:gs pos="100000">
                <a:schemeClr val="tx2">
                  <a:lumMod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85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1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219140"/>
            <a:ext cx="7772400" cy="919537"/>
          </a:xfrm>
        </p:spPr>
        <p:txBody>
          <a:bodyPr>
            <a:normAutofit/>
          </a:bodyPr>
          <a:lstStyle>
            <a:lvl1pPr algn="l">
              <a:defRPr sz="4800" b="1" cap="none">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3236532"/>
            <a:ext cx="7772400" cy="1418120"/>
          </a:xfrm>
        </p:spPr>
        <p:txBody>
          <a:bodyPr lIns="0" tIns="0" rIns="0" bIns="0"/>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5"/>
          <p:cNvSpPr>
            <a:spLocks noGrp="1"/>
          </p:cNvSpPr>
          <p:nvPr>
            <p:ph type="sldNum" sz="quarter" idx="10"/>
          </p:nvPr>
        </p:nvSpPr>
        <p:spPr/>
        <p:txBody>
          <a:bodyPr/>
          <a:lstStyle>
            <a:lvl1pPr>
              <a:defRPr>
                <a:solidFill>
                  <a:schemeClr val="bg1"/>
                </a:solidFill>
              </a:defRPr>
            </a:lvl1pPr>
          </a:lstStyle>
          <a:p>
            <a:pPr>
              <a:defRPr/>
            </a:pPr>
            <a:fld id="{767ED845-3D44-4922-9A0F-A625456B78BD}" type="slidenum">
              <a:rPr lang="en-US"/>
              <a:pPr>
                <a:defRPr/>
              </a:pPr>
              <a:t>‹#›</a:t>
            </a:fld>
            <a:endParaRPr lang="en-US" dirty="0"/>
          </a:p>
        </p:txBody>
      </p:sp>
    </p:spTree>
    <p:extLst>
      <p:ext uri="{BB962C8B-B14F-4D97-AF65-F5344CB8AC3E}">
        <p14:creationId xmlns:p14="http://schemas.microsoft.com/office/powerpoint/2010/main" val="2892971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301083" y="1664043"/>
            <a:ext cx="4427435" cy="1795849"/>
          </a:xfrm>
        </p:spPr>
        <p:txBody>
          <a:bodyPr lIns="0" tIns="0" rIns="0" bIns="0" anchor="b" anchorCtr="0"/>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301083" y="3616411"/>
            <a:ext cx="4427435" cy="2257526"/>
          </a:xfrm>
        </p:spPr>
        <p:txBody>
          <a:bodyPr/>
          <a:lstStyle>
            <a:lvl1pPr>
              <a:buClr>
                <a:schemeClr val="bg2">
                  <a:lumMod val="75000"/>
                </a:schemeClr>
              </a:buClr>
              <a:defRPr sz="1800"/>
            </a:lvl1pPr>
            <a:lvl2pPr>
              <a:buClr>
                <a:schemeClr val="bg2">
                  <a:lumMod val="75000"/>
                </a:schemeClr>
              </a:buClr>
              <a:defRPr sz="1600"/>
            </a:lvl2pPr>
            <a:lvl3pPr>
              <a:buClr>
                <a:schemeClr val="bg2">
                  <a:lumMod val="75000"/>
                </a:schemeClr>
              </a:buClr>
              <a:defRPr sz="1400"/>
            </a:lvl3pPr>
            <a:lvl4pPr>
              <a:buClr>
                <a:schemeClr val="bg2">
                  <a:lumMod val="75000"/>
                </a:schemeClr>
              </a:buClr>
              <a:defRPr sz="1200"/>
            </a:lvl4pPr>
            <a:lvl5pPr>
              <a:buClr>
                <a:schemeClr val="bg2">
                  <a:lumMod val="75000"/>
                </a:schemeClr>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Rectangle 4">
            <a:extLst>
              <a:ext uri="{FF2B5EF4-FFF2-40B4-BE49-F238E27FC236}">
                <a16:creationId xmlns:a16="http://schemas.microsoft.com/office/drawing/2014/main" id="{569E90F1-F78F-6C40-9DD0-0163D4E74E61}"/>
              </a:ext>
            </a:extLst>
          </p:cNvPr>
          <p:cNvSpPr/>
          <p:nvPr userDrawn="1"/>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1646C680-EDAA-7A4E-8BDB-CA36B0DBED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9285" y="6116267"/>
            <a:ext cx="949233" cy="548640"/>
          </a:xfrm>
          <a:prstGeom prst="rect">
            <a:avLst/>
          </a:prstGeom>
        </p:spPr>
      </p:pic>
      <p:sp>
        <p:nvSpPr>
          <p:cNvPr id="9" name="Picture Placeholder 8">
            <a:extLst>
              <a:ext uri="{FF2B5EF4-FFF2-40B4-BE49-F238E27FC236}">
                <a16:creationId xmlns:a16="http://schemas.microsoft.com/office/drawing/2014/main" id="{14E9C37E-375D-084B-8919-69CEFD2B7E04}"/>
              </a:ext>
            </a:extLst>
          </p:cNvPr>
          <p:cNvSpPr>
            <a:spLocks noGrp="1"/>
          </p:cNvSpPr>
          <p:nvPr>
            <p:ph type="pic" sz="quarter" idx="11"/>
          </p:nvPr>
        </p:nvSpPr>
        <p:spPr>
          <a:xfrm>
            <a:off x="5043490" y="230188"/>
            <a:ext cx="4100513" cy="6627813"/>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614587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phic Text Lower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301083" y="525108"/>
            <a:ext cx="8513956" cy="1060631"/>
          </a:xfrm>
        </p:spPr>
        <p:txBody>
          <a:bodyPr lIns="0" tIns="0" rIns="0" bIns="0" anchor="t"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Content Placeholder 4">
            <a:extLst>
              <a:ext uri="{FF2B5EF4-FFF2-40B4-BE49-F238E27FC236}">
                <a16:creationId xmlns:a16="http://schemas.microsoft.com/office/drawing/2014/main" id="{22CE39FC-8FAD-AA43-9C92-A75071E75418}"/>
              </a:ext>
            </a:extLst>
          </p:cNvPr>
          <p:cNvSpPr>
            <a:spLocks noGrp="1"/>
          </p:cNvSpPr>
          <p:nvPr>
            <p:ph sz="quarter" idx="13" hasCustomPrompt="1"/>
          </p:nvPr>
        </p:nvSpPr>
        <p:spPr>
          <a:xfrm>
            <a:off x="301229" y="1690689"/>
            <a:ext cx="8514159" cy="2707692"/>
          </a:xfrm>
        </p:spPr>
        <p:txBody>
          <a:bodyPr/>
          <a:lstStyle/>
          <a:p>
            <a:pPr lvl="0"/>
            <a:r>
              <a:rPr lang="en-US" dirty="0"/>
              <a:t>Graphic or Graphs</a:t>
            </a:r>
          </a:p>
        </p:txBody>
      </p:sp>
      <p:sp>
        <p:nvSpPr>
          <p:cNvPr id="7" name="Rectangle 6">
            <a:extLst>
              <a:ext uri="{FF2B5EF4-FFF2-40B4-BE49-F238E27FC236}">
                <a16:creationId xmlns:a16="http://schemas.microsoft.com/office/drawing/2014/main" id="{98D02AAE-D1A2-4A47-84E5-FCA6A267D3FC}"/>
              </a:ext>
            </a:extLst>
          </p:cNvPr>
          <p:cNvSpPr/>
          <p:nvPr/>
        </p:nvSpPr>
        <p:spPr>
          <a:xfrm>
            <a:off x="-173620" y="4503345"/>
            <a:ext cx="9462304" cy="134266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5223B582-68D5-1442-90AE-81446A66CC3E}"/>
              </a:ext>
            </a:extLst>
          </p:cNvPr>
          <p:cNvSpPr>
            <a:spLocks noGrp="1"/>
          </p:cNvSpPr>
          <p:nvPr>
            <p:ph type="body" sz="quarter" idx="14" hasCustomPrompt="1"/>
          </p:nvPr>
        </p:nvSpPr>
        <p:spPr>
          <a:xfrm>
            <a:off x="301084" y="4652970"/>
            <a:ext cx="2563652" cy="1100137"/>
          </a:xfrm>
        </p:spPr>
        <p:txBody>
          <a:bodyPr>
            <a:normAutofit/>
          </a:bodyPr>
          <a:lstStyle>
            <a:lvl1pPr marL="0" indent="0" algn="r">
              <a:buNone/>
              <a:defRPr sz="2400" b="1"/>
            </a:lvl1pPr>
            <a:lvl2pPr marL="342884" indent="0">
              <a:buNone/>
              <a:defRPr/>
            </a:lvl2pPr>
            <a:lvl3pPr marL="685766" indent="0">
              <a:buNone/>
              <a:defRPr/>
            </a:lvl3pPr>
            <a:lvl4pPr marL="1028649" indent="0">
              <a:buNone/>
              <a:defRPr/>
            </a:lvl4pPr>
            <a:lvl5pPr marL="1371532" indent="0">
              <a:buNone/>
              <a:defRPr/>
            </a:lvl5pPr>
          </a:lstStyle>
          <a:p>
            <a:pPr lvl="0"/>
            <a:r>
              <a:rPr lang="en-US" dirty="0"/>
              <a:t>Edit This </a:t>
            </a:r>
            <a:r>
              <a:rPr lang="en-US" dirty="0" err="1"/>
              <a:t>Subheader</a:t>
            </a:r>
            <a:r>
              <a:rPr lang="en-US" dirty="0"/>
              <a:t> Text</a:t>
            </a:r>
          </a:p>
        </p:txBody>
      </p:sp>
      <p:cxnSp>
        <p:nvCxnSpPr>
          <p:cNvPr id="11" name="Straight Connector 10">
            <a:extLst>
              <a:ext uri="{FF2B5EF4-FFF2-40B4-BE49-F238E27FC236}">
                <a16:creationId xmlns:a16="http://schemas.microsoft.com/office/drawing/2014/main" id="{816E6D12-0BCB-1F42-BE91-DFAC882E9606}"/>
              </a:ext>
            </a:extLst>
          </p:cNvPr>
          <p:cNvCxnSpPr/>
          <p:nvPr/>
        </p:nvCxnSpPr>
        <p:spPr>
          <a:xfrm>
            <a:off x="3020993" y="4652970"/>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B2283F8-1BE1-B348-BFF3-258F230C6D75}"/>
              </a:ext>
            </a:extLst>
          </p:cNvPr>
          <p:cNvSpPr>
            <a:spLocks noGrp="1"/>
          </p:cNvSpPr>
          <p:nvPr>
            <p:ph type="body" sz="quarter" idx="15"/>
          </p:nvPr>
        </p:nvSpPr>
        <p:spPr>
          <a:xfrm>
            <a:off x="3177251" y="4652970"/>
            <a:ext cx="5638137" cy="1100137"/>
          </a:xfrm>
        </p:spPr>
        <p:txBody>
          <a:bodyPr>
            <a:normAutofit/>
          </a:bodyPr>
          <a:lstStyle>
            <a:lvl1pPr marL="0" indent="0">
              <a:buNone/>
              <a:defRPr sz="1800"/>
            </a:lvl1pPr>
            <a:lvl2pPr marL="342884" indent="0">
              <a:buNone/>
              <a:defRPr/>
            </a:lvl2pPr>
            <a:lvl3pPr marL="685766" indent="0">
              <a:buNone/>
              <a:defRPr/>
            </a:lvl3pPr>
            <a:lvl4pPr marL="1028649" indent="0">
              <a:buNone/>
              <a:defRPr/>
            </a:lvl4pPr>
            <a:lvl5pPr marL="1371532"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FC6E283D-CD05-2A46-A323-E49A33ABE084}"/>
              </a:ext>
            </a:extLst>
          </p:cNvPr>
          <p:cNvCxnSpPr/>
          <p:nvPr userDrawn="1"/>
        </p:nvCxnSpPr>
        <p:spPr>
          <a:xfrm>
            <a:off x="3020993" y="4652970"/>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33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301083" y="525108"/>
            <a:ext cx="8513956" cy="1165587"/>
          </a:xfrm>
        </p:spPr>
        <p:txBody>
          <a:bodyPr lIns="0" tIns="0" rIns="0" bIns="0" anchor="t" anchorCtr="0"/>
          <a:lstStyle>
            <a:lvl1pPr>
              <a:defRPr>
                <a:latin typeface="Rockwell" panose="02060603020205020403" pitchFamily="18"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301085" y="3178105"/>
            <a:ext cx="2626113" cy="2695839"/>
          </a:xfrm>
        </p:spPr>
        <p:txBody>
          <a:bodyPr/>
          <a:lstStyle>
            <a:lvl1pPr marL="0" indent="0" algn="ctr">
              <a:buNone/>
              <a:defRPr sz="1800"/>
            </a:lvl1pPr>
            <a:lvl2pPr>
              <a:defRPr sz="1500"/>
            </a:lvl2pPr>
            <a:lvl3pPr>
              <a:defRPr sz="1350"/>
            </a:lvl3pPr>
          </a:lstStyle>
          <a:p>
            <a:pPr lvl="0"/>
            <a:r>
              <a:rPr lang="en-US"/>
              <a:t>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301228" y="1784356"/>
            <a:ext cx="2625968" cy="1293387"/>
          </a:xfrm>
        </p:spPr>
        <p:txBody>
          <a:bodyPr/>
          <a:lstStyle/>
          <a:p>
            <a:r>
              <a:rPr lang="en-US"/>
              <a:t>Click icon to add picture</a:t>
            </a:r>
          </a:p>
        </p:txBody>
      </p:sp>
      <p:sp>
        <p:nvSpPr>
          <p:cNvPr id="7" name="Content Placeholder 2">
            <a:extLst>
              <a:ext uri="{FF2B5EF4-FFF2-40B4-BE49-F238E27FC236}">
                <a16:creationId xmlns:a16="http://schemas.microsoft.com/office/drawing/2014/main" id="{BAB2A2BC-9AAE-0240-9F33-9E8FB40195D9}"/>
              </a:ext>
            </a:extLst>
          </p:cNvPr>
          <p:cNvSpPr>
            <a:spLocks noGrp="1"/>
          </p:cNvSpPr>
          <p:nvPr>
            <p:ph idx="14"/>
          </p:nvPr>
        </p:nvSpPr>
        <p:spPr>
          <a:xfrm>
            <a:off x="3245006" y="3178105"/>
            <a:ext cx="2626113" cy="2695839"/>
          </a:xfrm>
        </p:spPr>
        <p:txBody>
          <a:bodyPr/>
          <a:lstStyle>
            <a:lvl1pPr marL="0" indent="0" algn="ctr">
              <a:buNone/>
              <a:defRPr sz="1800"/>
            </a:lvl1pPr>
            <a:lvl2pPr>
              <a:defRPr sz="1500"/>
            </a:lvl2pPr>
            <a:lvl3pPr>
              <a:defRPr sz="1350"/>
            </a:lvl3pPr>
          </a:lstStyle>
          <a:p>
            <a:pPr lvl="0"/>
            <a:r>
              <a:rPr lang="en-US"/>
              <a:t>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BD6159D2-B4F3-FB41-B17E-8F593A0A900B}"/>
              </a:ext>
            </a:extLst>
          </p:cNvPr>
          <p:cNvSpPr>
            <a:spLocks noGrp="1"/>
          </p:cNvSpPr>
          <p:nvPr>
            <p:ph type="pic" sz="quarter" idx="15"/>
          </p:nvPr>
        </p:nvSpPr>
        <p:spPr>
          <a:xfrm>
            <a:off x="3245006" y="1784356"/>
            <a:ext cx="2626113" cy="1293387"/>
          </a:xfrm>
        </p:spPr>
        <p:txBody>
          <a:bodyPr/>
          <a:lstStyle/>
          <a:p>
            <a:r>
              <a:rPr lang="en-US"/>
              <a:t>Click icon to add picture</a:t>
            </a:r>
          </a:p>
        </p:txBody>
      </p:sp>
      <p:sp>
        <p:nvSpPr>
          <p:cNvPr id="9" name="Content Placeholder 2">
            <a:extLst>
              <a:ext uri="{FF2B5EF4-FFF2-40B4-BE49-F238E27FC236}">
                <a16:creationId xmlns:a16="http://schemas.microsoft.com/office/drawing/2014/main" id="{34F96123-4B08-C44F-A786-C18685207405}"/>
              </a:ext>
            </a:extLst>
          </p:cNvPr>
          <p:cNvSpPr>
            <a:spLocks noGrp="1"/>
          </p:cNvSpPr>
          <p:nvPr>
            <p:ph idx="16"/>
          </p:nvPr>
        </p:nvSpPr>
        <p:spPr>
          <a:xfrm>
            <a:off x="6188927" y="3178105"/>
            <a:ext cx="2626113" cy="2695839"/>
          </a:xfrm>
        </p:spPr>
        <p:txBody>
          <a:bodyPr/>
          <a:lstStyle>
            <a:lvl1pPr marL="0" indent="0" algn="ctr">
              <a:buNone/>
              <a:defRPr sz="1800"/>
            </a:lvl1pPr>
            <a:lvl2pPr>
              <a:defRPr sz="1500"/>
            </a:lvl2pPr>
            <a:lvl3pPr>
              <a:defRPr sz="1350"/>
            </a:lvl3pPr>
          </a:lstStyle>
          <a:p>
            <a:pPr lvl="0"/>
            <a:r>
              <a:rPr lang="en-US"/>
              <a:t>Edit Master text styles</a:t>
            </a:r>
          </a:p>
          <a:p>
            <a:pPr lvl="1"/>
            <a:r>
              <a:rPr lang="en-US"/>
              <a:t>Second level</a:t>
            </a:r>
          </a:p>
          <a:p>
            <a:pPr lvl="2"/>
            <a:r>
              <a:rPr lang="en-US"/>
              <a:t>Third level</a:t>
            </a:r>
          </a:p>
        </p:txBody>
      </p:sp>
      <p:sp>
        <p:nvSpPr>
          <p:cNvPr id="10" name="Picture Placeholder 4">
            <a:extLst>
              <a:ext uri="{FF2B5EF4-FFF2-40B4-BE49-F238E27FC236}">
                <a16:creationId xmlns:a16="http://schemas.microsoft.com/office/drawing/2014/main" id="{DD4E196C-3A50-3C4A-9A5E-1ECF0F233CF0}"/>
              </a:ext>
            </a:extLst>
          </p:cNvPr>
          <p:cNvSpPr>
            <a:spLocks noGrp="1"/>
          </p:cNvSpPr>
          <p:nvPr>
            <p:ph type="pic" sz="quarter" idx="17"/>
          </p:nvPr>
        </p:nvSpPr>
        <p:spPr>
          <a:xfrm>
            <a:off x="6188927" y="1784356"/>
            <a:ext cx="2626113" cy="1293387"/>
          </a:xfrm>
        </p:spPr>
        <p:txBody>
          <a:bodyPr/>
          <a:lstStyle/>
          <a:p>
            <a:r>
              <a:rPr lang="en-US"/>
              <a:t>Click icon to add picture</a:t>
            </a:r>
          </a:p>
        </p:txBody>
      </p:sp>
    </p:spTree>
    <p:extLst>
      <p:ext uri="{BB962C8B-B14F-4D97-AF65-F5344CB8AC3E}">
        <p14:creationId xmlns:p14="http://schemas.microsoft.com/office/powerpoint/2010/main" val="40315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301083" y="525101"/>
            <a:ext cx="8513956" cy="814109"/>
          </a:xfrm>
        </p:spPr>
        <p:txBody>
          <a:bodyPr lIns="0" tIns="0" rIns="0" bIns="0"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301086" y="1622307"/>
            <a:ext cx="2737271" cy="1983429"/>
          </a:xfrm>
          <a:solidFill>
            <a:schemeClr val="accent4"/>
          </a:solidFill>
        </p:spPr>
        <p:txBody>
          <a:bodyPr lIns="228600" tIns="1005840" rIns="228600"/>
          <a:lstStyle>
            <a:lvl1pPr marL="0" indent="0" algn="ctr">
              <a:buNone/>
              <a:defRPr/>
            </a:lvl1pPr>
          </a:lstStyle>
          <a:p>
            <a:pPr lvl="0"/>
            <a:r>
              <a:rPr lang="en-US"/>
              <a:t>Edit Master text styles</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301230" y="1714900"/>
            <a:ext cx="2737120" cy="866254"/>
          </a:xfrm>
        </p:spPr>
        <p:txBody>
          <a:bodyPr/>
          <a:lstStyle>
            <a:lvl1pPr marL="0" indent="0">
              <a:buNone/>
              <a:defRPr/>
            </a:lvl1pPr>
          </a:lstStyle>
          <a:p>
            <a:r>
              <a:rPr lang="en-US"/>
              <a:t>Click icon to add picture</a:t>
            </a:r>
            <a:endParaRPr lang="en-US" dirty="0"/>
          </a:p>
        </p:txBody>
      </p:sp>
      <p:sp>
        <p:nvSpPr>
          <p:cNvPr id="23" name="Content Placeholder 2">
            <a:extLst>
              <a:ext uri="{FF2B5EF4-FFF2-40B4-BE49-F238E27FC236}">
                <a16:creationId xmlns:a16="http://schemas.microsoft.com/office/drawing/2014/main" id="{96CC65AB-C295-7A41-9E03-C0E1ED788635}"/>
              </a:ext>
            </a:extLst>
          </p:cNvPr>
          <p:cNvSpPr>
            <a:spLocks noGrp="1"/>
          </p:cNvSpPr>
          <p:nvPr>
            <p:ph idx="14"/>
          </p:nvPr>
        </p:nvSpPr>
        <p:spPr>
          <a:xfrm>
            <a:off x="3189428" y="1622307"/>
            <a:ext cx="2737271" cy="1983429"/>
          </a:xfrm>
          <a:solidFill>
            <a:schemeClr val="accent2"/>
          </a:solidFill>
        </p:spPr>
        <p:txBody>
          <a:bodyPr lIns="228600" tIns="1005840" rIns="228600"/>
          <a:lstStyle>
            <a:lvl1pPr marL="0" indent="0" algn="ctr">
              <a:buNone/>
              <a:defRPr>
                <a:solidFill>
                  <a:schemeClr val="bg1"/>
                </a:solidFill>
              </a:defRPr>
            </a:lvl1pPr>
          </a:lstStyle>
          <a:p>
            <a:pPr lvl="0"/>
            <a:r>
              <a:rPr lang="en-US"/>
              <a:t>Edit Master text styles</a:t>
            </a:r>
          </a:p>
        </p:txBody>
      </p:sp>
      <p:sp>
        <p:nvSpPr>
          <p:cNvPr id="24" name="Picture Placeholder 4">
            <a:extLst>
              <a:ext uri="{FF2B5EF4-FFF2-40B4-BE49-F238E27FC236}">
                <a16:creationId xmlns:a16="http://schemas.microsoft.com/office/drawing/2014/main" id="{9AAEDCDC-DB62-1F4B-B898-8CB8A2B484FD}"/>
              </a:ext>
            </a:extLst>
          </p:cNvPr>
          <p:cNvSpPr>
            <a:spLocks noGrp="1"/>
          </p:cNvSpPr>
          <p:nvPr>
            <p:ph type="pic" sz="quarter" idx="15"/>
          </p:nvPr>
        </p:nvSpPr>
        <p:spPr>
          <a:xfrm>
            <a:off x="3189570" y="1714900"/>
            <a:ext cx="2737120" cy="866254"/>
          </a:xfrm>
        </p:spPr>
        <p:txBody>
          <a:bodyPr/>
          <a:lstStyle>
            <a:lvl1pPr marL="0" indent="0">
              <a:buNone/>
              <a:defRPr/>
            </a:lvl1pPr>
          </a:lstStyle>
          <a:p>
            <a:r>
              <a:rPr lang="en-US"/>
              <a:t>Click icon to add picture</a:t>
            </a:r>
            <a:endParaRPr lang="en-US" dirty="0"/>
          </a:p>
        </p:txBody>
      </p:sp>
      <p:sp>
        <p:nvSpPr>
          <p:cNvPr id="25" name="Content Placeholder 2">
            <a:extLst>
              <a:ext uri="{FF2B5EF4-FFF2-40B4-BE49-F238E27FC236}">
                <a16:creationId xmlns:a16="http://schemas.microsoft.com/office/drawing/2014/main" id="{31DC619D-F61A-5047-888B-01130188CA07}"/>
              </a:ext>
            </a:extLst>
          </p:cNvPr>
          <p:cNvSpPr>
            <a:spLocks noGrp="1"/>
          </p:cNvSpPr>
          <p:nvPr>
            <p:ph idx="16"/>
          </p:nvPr>
        </p:nvSpPr>
        <p:spPr>
          <a:xfrm>
            <a:off x="6077770" y="1622307"/>
            <a:ext cx="2737271" cy="1983429"/>
          </a:xfrm>
          <a:solidFill>
            <a:schemeClr val="accent5"/>
          </a:solidFill>
        </p:spPr>
        <p:txBody>
          <a:bodyPr lIns="228600" tIns="1005840" rIns="228600"/>
          <a:lstStyle>
            <a:lvl1pPr marL="0" indent="0" algn="ctr">
              <a:buNone/>
              <a:defRPr>
                <a:solidFill>
                  <a:schemeClr val="bg1"/>
                </a:solidFill>
              </a:defRPr>
            </a:lvl1pPr>
          </a:lstStyle>
          <a:p>
            <a:pPr lvl="0"/>
            <a:r>
              <a:rPr lang="en-US"/>
              <a:t>Edit Master text styles</a:t>
            </a:r>
          </a:p>
        </p:txBody>
      </p:sp>
      <p:sp>
        <p:nvSpPr>
          <p:cNvPr id="26" name="Picture Placeholder 4">
            <a:extLst>
              <a:ext uri="{FF2B5EF4-FFF2-40B4-BE49-F238E27FC236}">
                <a16:creationId xmlns:a16="http://schemas.microsoft.com/office/drawing/2014/main" id="{AAF73AC8-3114-4C42-98D2-58D0C72D02A0}"/>
              </a:ext>
            </a:extLst>
          </p:cNvPr>
          <p:cNvSpPr>
            <a:spLocks noGrp="1"/>
          </p:cNvSpPr>
          <p:nvPr>
            <p:ph type="pic" sz="quarter" idx="17"/>
          </p:nvPr>
        </p:nvSpPr>
        <p:spPr>
          <a:xfrm>
            <a:off x="6077913" y="1714900"/>
            <a:ext cx="2737120" cy="866254"/>
          </a:xfrm>
        </p:spPr>
        <p:txBody>
          <a:bodyPr/>
          <a:lstStyle>
            <a:lvl1pPr marL="0" indent="0">
              <a:buNone/>
              <a:defRPr/>
            </a:lvl1pPr>
          </a:lstStyle>
          <a:p>
            <a:r>
              <a:rPr lang="en-US"/>
              <a:t>Click icon to add picture</a:t>
            </a:r>
            <a:endParaRPr lang="en-US" dirty="0"/>
          </a:p>
        </p:txBody>
      </p:sp>
      <p:sp>
        <p:nvSpPr>
          <p:cNvPr id="27" name="Content Placeholder 2">
            <a:extLst>
              <a:ext uri="{FF2B5EF4-FFF2-40B4-BE49-F238E27FC236}">
                <a16:creationId xmlns:a16="http://schemas.microsoft.com/office/drawing/2014/main" id="{7D0D6CAB-F5E1-B74C-A3FF-C19FDFCD8C3F}"/>
              </a:ext>
            </a:extLst>
          </p:cNvPr>
          <p:cNvSpPr>
            <a:spLocks noGrp="1"/>
          </p:cNvSpPr>
          <p:nvPr>
            <p:ph idx="18"/>
          </p:nvPr>
        </p:nvSpPr>
        <p:spPr>
          <a:xfrm>
            <a:off x="301086" y="3763625"/>
            <a:ext cx="2737271" cy="1983429"/>
          </a:xfrm>
          <a:solidFill>
            <a:schemeClr val="accent3"/>
          </a:solidFill>
        </p:spPr>
        <p:txBody>
          <a:bodyPr lIns="228600" tIns="1005840" rIns="228600"/>
          <a:lstStyle>
            <a:lvl1pPr marL="0" indent="0" algn="ctr">
              <a:buNone/>
              <a:defRPr>
                <a:solidFill>
                  <a:schemeClr val="bg1"/>
                </a:solidFill>
              </a:defRPr>
            </a:lvl1pPr>
          </a:lstStyle>
          <a:p>
            <a:pPr lvl="0"/>
            <a:r>
              <a:rPr lang="en-US"/>
              <a:t>Edit Master text styles</a:t>
            </a:r>
          </a:p>
        </p:txBody>
      </p:sp>
      <p:sp>
        <p:nvSpPr>
          <p:cNvPr id="28" name="Picture Placeholder 4">
            <a:extLst>
              <a:ext uri="{FF2B5EF4-FFF2-40B4-BE49-F238E27FC236}">
                <a16:creationId xmlns:a16="http://schemas.microsoft.com/office/drawing/2014/main" id="{3845FBE7-DB4B-7742-9CAB-55CC994B1391}"/>
              </a:ext>
            </a:extLst>
          </p:cNvPr>
          <p:cNvSpPr>
            <a:spLocks noGrp="1"/>
          </p:cNvSpPr>
          <p:nvPr>
            <p:ph type="pic" sz="quarter" idx="19"/>
          </p:nvPr>
        </p:nvSpPr>
        <p:spPr>
          <a:xfrm>
            <a:off x="301230" y="3856218"/>
            <a:ext cx="2737120" cy="866254"/>
          </a:xfrm>
        </p:spPr>
        <p:txBody>
          <a:bodyPr/>
          <a:lstStyle>
            <a:lvl1pPr marL="0" indent="0">
              <a:buNone/>
              <a:defRPr/>
            </a:lvl1pPr>
          </a:lstStyle>
          <a:p>
            <a:r>
              <a:rPr lang="en-US"/>
              <a:t>Click icon to add picture</a:t>
            </a:r>
            <a:endParaRPr lang="en-US" dirty="0"/>
          </a:p>
        </p:txBody>
      </p:sp>
      <p:sp>
        <p:nvSpPr>
          <p:cNvPr id="29" name="Content Placeholder 2">
            <a:extLst>
              <a:ext uri="{FF2B5EF4-FFF2-40B4-BE49-F238E27FC236}">
                <a16:creationId xmlns:a16="http://schemas.microsoft.com/office/drawing/2014/main" id="{5768AE83-B91F-FA47-84E2-B9E3D1C4118D}"/>
              </a:ext>
            </a:extLst>
          </p:cNvPr>
          <p:cNvSpPr>
            <a:spLocks noGrp="1"/>
          </p:cNvSpPr>
          <p:nvPr>
            <p:ph idx="20"/>
          </p:nvPr>
        </p:nvSpPr>
        <p:spPr>
          <a:xfrm>
            <a:off x="3189428" y="3763625"/>
            <a:ext cx="2737271" cy="1983429"/>
          </a:xfrm>
          <a:solidFill>
            <a:schemeClr val="accent1"/>
          </a:solidFill>
        </p:spPr>
        <p:txBody>
          <a:bodyPr lIns="228600" tIns="1005840" rIns="228600"/>
          <a:lstStyle>
            <a:lvl1pPr marL="0" indent="0" algn="ctr">
              <a:buNone/>
              <a:defRPr>
                <a:solidFill>
                  <a:schemeClr val="bg1"/>
                </a:solidFill>
              </a:defRPr>
            </a:lvl1pPr>
          </a:lstStyle>
          <a:p>
            <a:pPr lvl="0"/>
            <a:r>
              <a:rPr lang="en-US"/>
              <a:t>Edit Master text styles</a:t>
            </a:r>
          </a:p>
        </p:txBody>
      </p:sp>
      <p:sp>
        <p:nvSpPr>
          <p:cNvPr id="30" name="Picture Placeholder 4">
            <a:extLst>
              <a:ext uri="{FF2B5EF4-FFF2-40B4-BE49-F238E27FC236}">
                <a16:creationId xmlns:a16="http://schemas.microsoft.com/office/drawing/2014/main" id="{8C28903F-337C-9843-BD4D-36307E639BF4}"/>
              </a:ext>
            </a:extLst>
          </p:cNvPr>
          <p:cNvSpPr>
            <a:spLocks noGrp="1"/>
          </p:cNvSpPr>
          <p:nvPr>
            <p:ph type="pic" sz="quarter" idx="21"/>
          </p:nvPr>
        </p:nvSpPr>
        <p:spPr>
          <a:xfrm>
            <a:off x="3189570" y="3856218"/>
            <a:ext cx="2737120" cy="866254"/>
          </a:xfrm>
        </p:spPr>
        <p:txBody>
          <a:bodyPr/>
          <a:lstStyle>
            <a:lvl1pPr marL="0" indent="0">
              <a:buNone/>
              <a:defRPr/>
            </a:lvl1pPr>
          </a:lstStyle>
          <a:p>
            <a:r>
              <a:rPr lang="en-US"/>
              <a:t>Click icon to add picture</a:t>
            </a:r>
            <a:endParaRPr lang="en-US" dirty="0"/>
          </a:p>
        </p:txBody>
      </p:sp>
      <p:sp>
        <p:nvSpPr>
          <p:cNvPr id="31" name="Content Placeholder 2">
            <a:extLst>
              <a:ext uri="{FF2B5EF4-FFF2-40B4-BE49-F238E27FC236}">
                <a16:creationId xmlns:a16="http://schemas.microsoft.com/office/drawing/2014/main" id="{19B2E0AC-5BF2-B247-812E-59BFDA6F9651}"/>
              </a:ext>
            </a:extLst>
          </p:cNvPr>
          <p:cNvSpPr>
            <a:spLocks noGrp="1"/>
          </p:cNvSpPr>
          <p:nvPr>
            <p:ph idx="22"/>
          </p:nvPr>
        </p:nvSpPr>
        <p:spPr>
          <a:xfrm>
            <a:off x="6077770" y="3763625"/>
            <a:ext cx="2737271" cy="1983429"/>
          </a:xfrm>
          <a:solidFill>
            <a:schemeClr val="accent6"/>
          </a:solidFill>
        </p:spPr>
        <p:txBody>
          <a:bodyPr lIns="228600" tIns="1005840" rIns="228600"/>
          <a:lstStyle>
            <a:lvl1pPr marL="0" indent="0" algn="ctr">
              <a:buNone/>
              <a:defRPr/>
            </a:lvl1pPr>
          </a:lstStyle>
          <a:p>
            <a:pPr lvl="0"/>
            <a:r>
              <a:rPr lang="en-US"/>
              <a:t>Edit Master text styles</a:t>
            </a:r>
          </a:p>
        </p:txBody>
      </p:sp>
      <p:sp>
        <p:nvSpPr>
          <p:cNvPr id="32" name="Picture Placeholder 4">
            <a:extLst>
              <a:ext uri="{FF2B5EF4-FFF2-40B4-BE49-F238E27FC236}">
                <a16:creationId xmlns:a16="http://schemas.microsoft.com/office/drawing/2014/main" id="{D62129C6-A867-1047-B875-E625916D7482}"/>
              </a:ext>
            </a:extLst>
          </p:cNvPr>
          <p:cNvSpPr>
            <a:spLocks noGrp="1"/>
          </p:cNvSpPr>
          <p:nvPr>
            <p:ph type="pic" sz="quarter" idx="23"/>
          </p:nvPr>
        </p:nvSpPr>
        <p:spPr>
          <a:xfrm>
            <a:off x="6077913" y="3856218"/>
            <a:ext cx="2737120" cy="866254"/>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44099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0160A5-3E1F-F643-A762-F4D35C2C7A72}"/>
              </a:ext>
            </a:extLst>
          </p:cNvPr>
          <p:cNvPicPr>
            <a:picLocks noChangeAspect="1"/>
          </p:cNvPicPr>
          <p:nvPr userDrawn="1"/>
        </p:nvPicPr>
        <p:blipFill rotWithShape="1">
          <a:blip r:embed="rId2">
            <a:alphaModFix amt="10000"/>
            <a:extLst>
              <a:ext uri="{BEBA8EAE-BF5A-486C-A8C5-ECC9F3942E4B}">
                <a14:imgProps xmlns:a14="http://schemas.microsoft.com/office/drawing/2010/main">
                  <a14:imgLayer>
                    <a14:imgEffect>
                      <a14:saturation sat="0"/>
                    </a14:imgEffect>
                  </a14:imgLayer>
                </a14:imgProps>
              </a:ext>
            </a:extLst>
          </a:blip>
          <a:srcRect l="3352" r="10161" b="2703"/>
          <a:stretch/>
        </p:blipFill>
        <p:spPr>
          <a:xfrm>
            <a:off x="0" y="0"/>
            <a:ext cx="9144000" cy="6858000"/>
          </a:xfrm>
          <a:prstGeom prst="rect">
            <a:avLst/>
          </a:prstGeom>
          <a:noFill/>
        </p:spPr>
      </p:pic>
      <p:sp>
        <p:nvSpPr>
          <p:cNvPr id="9" name="Picture Placeholder 8">
            <a:extLst>
              <a:ext uri="{FF2B5EF4-FFF2-40B4-BE49-F238E27FC236}">
                <a16:creationId xmlns:a16="http://schemas.microsoft.com/office/drawing/2014/main" id="{BAA0E915-A8C6-BA4B-ADC7-8344720C32F2}"/>
              </a:ext>
            </a:extLst>
          </p:cNvPr>
          <p:cNvSpPr>
            <a:spLocks noGrp="1"/>
          </p:cNvSpPr>
          <p:nvPr>
            <p:ph type="pic" sz="quarter" idx="11"/>
          </p:nvPr>
        </p:nvSpPr>
        <p:spPr>
          <a:xfrm>
            <a:off x="5043490" y="230188"/>
            <a:ext cx="4100513" cy="6627813"/>
          </a:xfrm>
          <a:solidFill>
            <a:schemeClr val="accent1"/>
          </a:solidFill>
        </p:spPr>
        <p:txBody>
          <a:bodyPr/>
          <a:lstStyle/>
          <a:p>
            <a:r>
              <a:rPr lang="en-US"/>
              <a:t>Click icon to add picture</a:t>
            </a:r>
          </a:p>
        </p:txBody>
      </p:sp>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301086" y="880953"/>
            <a:ext cx="4457701" cy="3681529"/>
          </a:xfrm>
        </p:spPr>
        <p:txBody>
          <a:bodyPr anchor="b"/>
          <a:lstStyle>
            <a:lvl1pPr>
              <a:defRPr sz="4500">
                <a:solidFill>
                  <a:schemeClr val="bg1"/>
                </a:solidFill>
                <a:latin typeface="Rockwell" panose="02060603020205020403" pitchFamily="18"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301086" y="4716966"/>
            <a:ext cx="4457701" cy="1092820"/>
          </a:xfrm>
        </p:spPr>
        <p:txBody>
          <a:bodyPr lIns="0" tIns="0" rIns="0" bIns="0"/>
          <a:lstStyle>
            <a:lvl1pPr marL="0" indent="0">
              <a:buNone/>
              <a:defRPr sz="1800" i="1">
                <a:solidFill>
                  <a:schemeClr val="bg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11" name="Rectangle 10">
            <a:extLst>
              <a:ext uri="{FF2B5EF4-FFF2-40B4-BE49-F238E27FC236}">
                <a16:creationId xmlns:a16="http://schemas.microsoft.com/office/drawing/2014/main" id="{9E5AFAB4-F791-5B43-8343-AE21C80ABD79}"/>
              </a:ext>
            </a:extLst>
          </p:cNvPr>
          <p:cNvSpPr/>
          <p:nvPr/>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641956A7-8D85-7A4F-A74B-F6C81A275365}"/>
              </a:ext>
            </a:extLst>
          </p:cNvPr>
          <p:cNvPicPr>
            <a:picLocks noChangeAspect="1"/>
          </p:cNvPicPr>
          <p:nvPr userDrawn="1"/>
        </p:nvPicPr>
        <p:blipFill>
          <a:blip r:embed="rId3"/>
          <a:stretch>
            <a:fillRect/>
          </a:stretch>
        </p:blipFill>
        <p:spPr>
          <a:xfrm>
            <a:off x="3709521" y="6071285"/>
            <a:ext cx="1049266" cy="593621"/>
          </a:xfrm>
          <a:prstGeom prst="rect">
            <a:avLst/>
          </a:prstGeom>
        </p:spPr>
      </p:pic>
      <p:sp>
        <p:nvSpPr>
          <p:cNvPr id="10" name="Rectangle 9">
            <a:extLst>
              <a:ext uri="{FF2B5EF4-FFF2-40B4-BE49-F238E27FC236}">
                <a16:creationId xmlns:a16="http://schemas.microsoft.com/office/drawing/2014/main" id="{7541AF0B-71FB-D347-9CD2-21A72ACEF2C9}"/>
              </a:ext>
            </a:extLst>
          </p:cNvPr>
          <p:cNvSpPr/>
          <p:nvPr userDrawn="1"/>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324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691875" y="1833118"/>
            <a:ext cx="38862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301085" y="525108"/>
            <a:ext cx="8447049"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85078" y="1833118"/>
            <a:ext cx="38862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485078" y="1833117"/>
            <a:ext cx="38862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4691878" y="1833117"/>
            <a:ext cx="388898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485078" y="1833117"/>
            <a:ext cx="38862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4691878" y="1833117"/>
            <a:ext cx="388898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9000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2n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691875" y="1833118"/>
            <a:ext cx="38862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301085" y="525108"/>
            <a:ext cx="8447049"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85078" y="1833118"/>
            <a:ext cx="38862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485078" y="1833117"/>
            <a:ext cx="38862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4691878" y="1833117"/>
            <a:ext cx="388898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485078" y="1833117"/>
            <a:ext cx="3886200"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4691878" y="1833117"/>
            <a:ext cx="3888989" cy="215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02702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09606-3FF4-AA4E-B54E-D3439CA7416A}"/>
              </a:ext>
            </a:extLst>
          </p:cNvPr>
          <p:cNvSpPr>
            <a:spLocks noGrp="1"/>
          </p:cNvSpPr>
          <p:nvPr>
            <p:ph type="title"/>
          </p:nvPr>
        </p:nvSpPr>
        <p:spPr>
          <a:xfrm>
            <a:off x="301083" y="525108"/>
            <a:ext cx="8513956" cy="1165587"/>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79D7D9-9E56-864E-97A0-4BB376C15485}"/>
              </a:ext>
            </a:extLst>
          </p:cNvPr>
          <p:cNvSpPr>
            <a:spLocks noGrp="1"/>
          </p:cNvSpPr>
          <p:nvPr>
            <p:ph type="body" idx="1"/>
          </p:nvPr>
        </p:nvSpPr>
        <p:spPr>
          <a:xfrm>
            <a:off x="301083" y="1825625"/>
            <a:ext cx="8513956" cy="404831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B7333C7-F68D-3840-AF0B-49B5C94289F9}"/>
              </a:ext>
            </a:extLst>
          </p:cNvPr>
          <p:cNvSpPr>
            <a:spLocks noGrp="1"/>
          </p:cNvSpPr>
          <p:nvPr>
            <p:ph type="sldNum" sz="quarter" idx="4"/>
          </p:nvPr>
        </p:nvSpPr>
        <p:spPr>
          <a:xfrm>
            <a:off x="301082" y="6446837"/>
            <a:ext cx="2057400" cy="218070"/>
          </a:xfrm>
          <a:prstGeom prst="rect">
            <a:avLst/>
          </a:prstGeom>
        </p:spPr>
        <p:txBody>
          <a:bodyPr vert="horz" lIns="0" tIns="0" rIns="0" bIns="0" rtlCol="0" anchor="b" anchorCtr="0"/>
          <a:lstStyle>
            <a:lvl1pPr algn="l">
              <a:defRPr sz="900">
                <a:solidFill>
                  <a:schemeClr val="bg2">
                    <a:lumMod val="75000"/>
                  </a:schemeClr>
                </a:solidFill>
                <a:latin typeface="Arial" panose="020B0604020202020204" pitchFamily="34" charset="0"/>
                <a:cs typeface="Arial" panose="020B0604020202020204" pitchFamily="34" charset="0"/>
              </a:defRPr>
            </a:lvl1pPr>
          </a:lstStyle>
          <a:p>
            <a:fld id="{BAE26A2A-DE5F-EA41-900F-AB5C4F1D9848}" type="slidenum">
              <a:rPr lang="en-US" smtClean="0"/>
              <a:pPr/>
              <a:t>‹#›</a:t>
            </a:fld>
            <a:endParaRPr lang="en-US" dirty="0"/>
          </a:p>
        </p:txBody>
      </p:sp>
      <p:sp>
        <p:nvSpPr>
          <p:cNvPr id="7" name="Rectangle 6">
            <a:extLst>
              <a:ext uri="{FF2B5EF4-FFF2-40B4-BE49-F238E27FC236}">
                <a16:creationId xmlns:a16="http://schemas.microsoft.com/office/drawing/2014/main" id="{F24E4871-A936-9D44-87B5-A71D2410054C}"/>
              </a:ext>
            </a:extLst>
          </p:cNvPr>
          <p:cNvSpPr/>
          <p:nvPr/>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5C15262-F13A-A545-9E19-10E73B12B587}"/>
              </a:ext>
            </a:extLst>
          </p:cNvPr>
          <p:cNvSpPr/>
          <p:nvPr userDrawn="1"/>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00606BDE-C71B-C34D-99BE-05C9ADB1E5B6}"/>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7865806" y="6116267"/>
            <a:ext cx="949233" cy="548640"/>
          </a:xfrm>
          <a:prstGeom prst="rect">
            <a:avLst/>
          </a:prstGeom>
        </p:spPr>
      </p:pic>
    </p:spTree>
    <p:extLst>
      <p:ext uri="{BB962C8B-B14F-4D97-AF65-F5344CB8AC3E}">
        <p14:creationId xmlns:p14="http://schemas.microsoft.com/office/powerpoint/2010/main" val="224088842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01" r:id="rId3"/>
    <p:sldLayoutId id="2147483685" r:id="rId4"/>
    <p:sldLayoutId id="2147483686" r:id="rId5"/>
    <p:sldLayoutId id="2147483687" r:id="rId6"/>
    <p:sldLayoutId id="2147483688" r:id="rId7"/>
    <p:sldLayoutId id="2147483689" r:id="rId8"/>
    <p:sldLayoutId id="2147483699" r:id="rId9"/>
    <p:sldLayoutId id="2147483700"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703" r:id="rId19"/>
    <p:sldLayoutId id="2147483705" r:id="rId20"/>
    <p:sldLayoutId id="2147483706" r:id="rId21"/>
  </p:sldLayoutIdLst>
  <p:hf hdr="0" ftr="0" dt="0"/>
  <p:txStyles>
    <p:titleStyle>
      <a:lvl1pPr algn="l" defTabSz="685766" rtl="0" eaLnBrk="1" latinLnBrk="0" hangingPunct="1">
        <a:lnSpc>
          <a:spcPct val="90000"/>
        </a:lnSpc>
        <a:spcBef>
          <a:spcPct val="0"/>
        </a:spcBef>
        <a:buNone/>
        <a:defRPr sz="3300" kern="1200">
          <a:solidFill>
            <a:schemeClr val="tx1"/>
          </a:solidFill>
          <a:latin typeface="Rockwell" panose="02060603020205020403" pitchFamily="18" charset="77"/>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hyperlink" Target="https://ged.com/en/international_prep_providers/professional_development/develop_student_skills"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ged.com/en/international_prep_providers/professional_development/develop_student_skills/pld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ged.com/en/international_prep_providers/professional_development/develop_student_skill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ged.com/en/international_prep_providers/teaching/free_classroom_materials/extended_response_scoring_tools/" TargetMode="External"/><Relationship Id="rId2" Type="http://schemas.openxmlformats.org/officeDocument/2006/relationships/hyperlink" Target="https://ged.com/en/international_prep_providers/professional_development/develop_student_skills/"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s://ged.com/en/international_prep_providers/professional_development/webinar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www.gedtestingservice.com/educators/tftwebinar-mathematical_reasoning" TargetMode="External"/><Relationship Id="rId4" Type="http://schemas.openxmlformats.org/officeDocument/2006/relationships/hyperlink" Target="http://www.gedtestingservice.com/educators/exploring-the-2014-ged-test-webinar-archive"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7DQxBG56Ef4&amp;index=13&amp;t=0s&amp;list=PLJ4lvP90ndyXDxVHLZ4hxacF0wIF-C2mc"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hyperlink" Target="https://www.youtube.com/watch?v=nwWJ8S1JtHk&amp;index=12&amp;t=0s&amp;list=PLJ4lvP90ndyXDxVHLZ4hxacF0wIF-C2mc"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7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s://ged.com/en/international_prep_providers/" TargetMode="External"/><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ged.com/wp-content/uploads/change_text_size_guide.pdf" TargetMode="External"/><Relationship Id="rId7"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image" Target="../media/image48.png"/><Relationship Id="rId11" Type="http://schemas.openxmlformats.org/officeDocument/2006/relationships/hyperlink" Target="https://ged.com/wp-content/uploads/highlight_text_guide.pdf" TargetMode="External"/><Relationship Id="rId5" Type="http://schemas.openxmlformats.org/officeDocument/2006/relationships/image" Target="../media/image47.png"/><Relationship Id="rId10" Type="http://schemas.openxmlformats.org/officeDocument/2006/relationships/hyperlink" Target="https://ged.com/wp-content/uploads/screen_color_combinations_guide.pdf" TargetMode="External"/><Relationship Id="rId4" Type="http://schemas.openxmlformats.org/officeDocument/2006/relationships/hyperlink" Target="http://www.gedtestingservice.com/uploads/files/f44f3ac51e1f58c4a9aca080650ce540.pdf" TargetMode="External"/><Relationship Id="rId9" Type="http://schemas.openxmlformats.org/officeDocument/2006/relationships/image" Target="../media/image51.png"/></Relationships>
</file>

<file path=ppt/slides/_rels/slide81.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tmp"/><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image" Target="../media/image55.tmp"/><Relationship Id="rId5" Type="http://schemas.openxmlformats.org/officeDocument/2006/relationships/image" Target="../media/image54.png"/><Relationship Id="rId4" Type="http://schemas.openxmlformats.org/officeDocument/2006/relationships/image" Target="../media/image53.png"/></Relationships>
</file>

<file path=ppt/slides/_rels/slide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83.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60.png"/><Relationship Id="rId4" Type="http://schemas.openxmlformats.org/officeDocument/2006/relationships/hyperlink" Target="https://ged.com/en/international_prep_providers/professional_development/webinars/"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hyperlink" Target="https://ged.com/in-session/"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hyperlink" Target="https://ged.com/en/international_prep_providers/teaching/free_classroom_materials/extended_response_scoring_tools/"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ged.com/en/international_prep_providers/teaching/free_classroom_materials/extended_response_scoring_tools/" TargetMode="External"/><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88.xml.rels><?xml version="1.0" encoding="UTF-8" standalone="yes"?>
<Relationships xmlns="http://schemas.openxmlformats.org/package/2006/relationships"><Relationship Id="rId3" Type="http://schemas.openxmlformats.org/officeDocument/2006/relationships/hyperlink" Target="https://ged.com/en/international_prep_providers/teaching/free_classroom_materials/extended_response_scoring_tools/" TargetMode="External"/><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89.xml.rels><?xml version="1.0" encoding="UTF-8" standalone="yes"?>
<Relationships xmlns="http://schemas.openxmlformats.org/package/2006/relationships"><Relationship Id="rId3" Type="http://schemas.openxmlformats.org/officeDocument/2006/relationships/hyperlink" Target="https://ged.com/faq/" TargetMode="External"/><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ged.com/en/international_prep_providers/teaching/free_classroom_materials" TargetMode="External"/><Relationship Id="rId2" Type="http://schemas.openxmlformats.org/officeDocument/2006/relationships/hyperlink" Target="https://ged.com/en/international_prep_providers/" TargetMode="External"/><Relationship Id="rId1" Type="http://schemas.openxmlformats.org/officeDocument/2006/relationships/slideLayout" Target="../slideLayouts/slideLayout2.xml"/><Relationship Id="rId5" Type="http://schemas.openxmlformats.org/officeDocument/2006/relationships/hyperlink" Target="https://ged.com/en/international_prep_providers/professional_development/webinars/" TargetMode="External"/><Relationship Id="rId4" Type="http://schemas.openxmlformats.org/officeDocument/2006/relationships/hyperlink" Target="https://ged.com/en/international_prep_providers/professional_development/develop_student_skills/" TargetMode="External"/></Relationships>
</file>

<file path=ppt/slides/_rels/slide9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44E468F1-9427-CE45-B59F-9A747B30C6A0}"/>
              </a:ext>
            </a:extLst>
          </p:cNvPr>
          <p:cNvSpPr>
            <a:spLocks noGrp="1"/>
          </p:cNvSpPr>
          <p:nvPr>
            <p:ph type="subTitle" idx="1"/>
          </p:nvPr>
        </p:nvSpPr>
        <p:spPr>
          <a:xfrm>
            <a:off x="3310129" y="3473184"/>
            <a:ext cx="2523769" cy="785856"/>
          </a:xfrm>
        </p:spPr>
        <p:txBody>
          <a:bodyPr/>
          <a:lstStyle/>
          <a:p>
            <a:r>
              <a:rPr lang="en-US" b="1" dirty="0"/>
              <a:t>Ann Evers</a:t>
            </a:r>
          </a:p>
          <a:p>
            <a:r>
              <a:rPr lang="en-US" b="1" dirty="0"/>
              <a:t>September 24, 2019</a:t>
            </a:r>
            <a:endParaRPr lang="en-US" dirty="0"/>
          </a:p>
        </p:txBody>
      </p:sp>
      <p:sp>
        <p:nvSpPr>
          <p:cNvPr id="19" name="Text Placeholder 18">
            <a:extLst>
              <a:ext uri="{FF2B5EF4-FFF2-40B4-BE49-F238E27FC236}">
                <a16:creationId xmlns:a16="http://schemas.microsoft.com/office/drawing/2014/main" id="{BD0164CB-12C7-0A45-AFF1-BDB7BFA03908}"/>
              </a:ext>
            </a:extLst>
          </p:cNvPr>
          <p:cNvSpPr>
            <a:spLocks noGrp="1"/>
          </p:cNvSpPr>
          <p:nvPr>
            <p:ph type="body" sz="quarter" idx="10"/>
          </p:nvPr>
        </p:nvSpPr>
        <p:spPr/>
        <p:txBody>
          <a:bodyPr>
            <a:normAutofit fontScale="85000" lnSpcReduction="20000"/>
          </a:bodyPr>
          <a:lstStyle/>
          <a:p>
            <a:r>
              <a:rPr lang="en-US" dirty="0"/>
              <a:t>GED</a:t>
            </a:r>
            <a:r>
              <a:rPr lang="en-US" sz="4700" baseline="30000" dirty="0"/>
              <a:t>®</a:t>
            </a:r>
            <a:r>
              <a:rPr lang="en-US" dirty="0"/>
              <a:t> 101</a:t>
            </a:r>
          </a:p>
          <a:p>
            <a:r>
              <a:rPr lang="en-US" dirty="0"/>
              <a:t>An Introduction to the </a:t>
            </a:r>
          </a:p>
          <a:p>
            <a:r>
              <a:rPr lang="en-US" dirty="0"/>
              <a:t>GED</a:t>
            </a:r>
            <a:r>
              <a:rPr lang="en-US" sz="4700" baseline="30000" dirty="0"/>
              <a:t>®</a:t>
            </a:r>
            <a:r>
              <a:rPr lang="en-US" dirty="0"/>
              <a:t> Program and Test</a:t>
            </a:r>
          </a:p>
        </p:txBody>
      </p:sp>
    </p:spTree>
    <p:extLst>
      <p:ext uri="{BB962C8B-B14F-4D97-AF65-F5344CB8AC3E}">
        <p14:creationId xmlns:p14="http://schemas.microsoft.com/office/powerpoint/2010/main" val="3794923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normAutofit/>
          </a:bodyPr>
          <a:lstStyle/>
          <a:p>
            <a:r>
              <a:rPr lang="en-US" altLang="en-US" dirty="0"/>
              <a:t>Test Structure and Forms Equivalence</a:t>
            </a:r>
          </a:p>
        </p:txBody>
      </p:sp>
      <p:sp>
        <p:nvSpPr>
          <p:cNvPr id="17410" name="Content Placeholder 2"/>
          <p:cNvSpPr>
            <a:spLocks noGrp="1"/>
          </p:cNvSpPr>
          <p:nvPr>
            <p:ph idx="1"/>
          </p:nvPr>
        </p:nvSpPr>
        <p:spPr>
          <a:xfrm>
            <a:off x="457199" y="1290516"/>
            <a:ext cx="8422849" cy="5330947"/>
          </a:xfrm>
        </p:spPr>
        <p:txBody>
          <a:bodyPr>
            <a:normAutofit/>
          </a:bodyPr>
          <a:lstStyle/>
          <a:p>
            <a:pPr marL="0" indent="0">
              <a:buNone/>
            </a:pPr>
            <a:r>
              <a:rPr lang="en-US" altLang="en-US" dirty="0"/>
              <a:t>What’s the difference between raw score points and scaled score points?</a:t>
            </a:r>
          </a:p>
          <a:p>
            <a:endParaRPr lang="en-US" altLang="en-US" dirty="0"/>
          </a:p>
          <a:p>
            <a:pPr lvl="1"/>
            <a:r>
              <a:rPr lang="en-US" altLang="en-US" sz="2250" dirty="0"/>
              <a:t>Each content test has between 35 and 65 raw score points, </a:t>
            </a:r>
            <a:r>
              <a:rPr lang="en-US" altLang="en-US" sz="2250" i="1" dirty="0"/>
              <a:t>roughly</a:t>
            </a:r>
            <a:r>
              <a:rPr lang="en-US" altLang="en-US" sz="2250" dirty="0"/>
              <a:t> corresponding to the number of items</a:t>
            </a:r>
          </a:p>
          <a:p>
            <a:pPr lvl="2"/>
            <a:r>
              <a:rPr lang="en-US" altLang="en-US" sz="1950" dirty="0"/>
              <a:t>RLA has the largest number of raw score points – it is two content areas in one (reading and writing)</a:t>
            </a:r>
          </a:p>
          <a:p>
            <a:pPr lvl="2"/>
            <a:r>
              <a:rPr lang="en-US" altLang="en-US" sz="1950" dirty="0"/>
              <a:t>Test forms meet detailed blueprints and difficulty specifications</a:t>
            </a:r>
          </a:p>
          <a:p>
            <a:pPr lvl="2"/>
            <a:r>
              <a:rPr lang="en-US" altLang="en-US" sz="1950" dirty="0"/>
              <a:t>Forms are very similar in raw score difficulty but rarely exact</a:t>
            </a:r>
          </a:p>
          <a:p>
            <a:pPr lvl="2"/>
            <a:endParaRPr lang="en-US" altLang="en-US" sz="1950" dirty="0"/>
          </a:p>
          <a:p>
            <a:pPr lvl="1"/>
            <a:r>
              <a:rPr lang="en-US" altLang="en-US" sz="2250" dirty="0"/>
              <a:t>Transformation to “scaled scores” allows</a:t>
            </a:r>
          </a:p>
          <a:p>
            <a:pPr lvl="2"/>
            <a:r>
              <a:rPr lang="en-US" altLang="en-US" sz="1950" dirty="0"/>
              <a:t>Comparability of test performance – test score represents same level of performance, no matter what form was taken</a:t>
            </a:r>
          </a:p>
          <a:p>
            <a:endParaRPr lang="en-US" altLang="en-US" dirty="0"/>
          </a:p>
        </p:txBody>
      </p:sp>
      <p:sp>
        <p:nvSpPr>
          <p:cNvPr id="17411" name="Slide Number Placeholder 3"/>
          <p:cNvSpPr>
            <a:spLocks noGrp="1"/>
          </p:cNvSpPr>
          <p:nvPr>
            <p:ph type="sldNum" sz="quarter" idx="4294967295"/>
          </p:nvPr>
        </p:nvSpPr>
        <p:spPr bwMode="auto">
          <a:xfrm>
            <a:off x="457200" y="6299200"/>
            <a:ext cx="458788" cy="322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089055C-BC8F-419A-9198-9A1538B4A609}" type="slidenum">
              <a:rPr lang="en-US" altLang="en-US" sz="1200">
                <a:solidFill>
                  <a:srgbClr val="0084A9"/>
                </a:solidFill>
              </a:rPr>
              <a:pPr/>
              <a:t>10</a:t>
            </a:fld>
            <a:endParaRPr lang="en-US" altLang="en-US" sz="1200">
              <a:solidFill>
                <a:srgbClr val="0084A9"/>
              </a:solidFill>
            </a:endParaRPr>
          </a:p>
        </p:txBody>
      </p:sp>
    </p:spTree>
    <p:extLst>
      <p:ext uri="{BB962C8B-B14F-4D97-AF65-F5344CB8AC3E}">
        <p14:creationId xmlns:p14="http://schemas.microsoft.com/office/powerpoint/2010/main" val="1594167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normAutofit/>
          </a:bodyPr>
          <a:lstStyle/>
          <a:p>
            <a:r>
              <a:rPr lang="en-US" altLang="en-US" dirty="0"/>
              <a:t>Test Structure and Forms Equivalence</a:t>
            </a:r>
          </a:p>
        </p:txBody>
      </p:sp>
      <p:sp>
        <p:nvSpPr>
          <p:cNvPr id="17410" name="Content Placeholder 2"/>
          <p:cNvSpPr>
            <a:spLocks noGrp="1"/>
          </p:cNvSpPr>
          <p:nvPr>
            <p:ph idx="1"/>
          </p:nvPr>
        </p:nvSpPr>
        <p:spPr>
          <a:xfrm>
            <a:off x="457200" y="1101482"/>
            <a:ext cx="8229600" cy="5567484"/>
          </a:xfrm>
        </p:spPr>
        <p:txBody>
          <a:bodyPr>
            <a:normAutofit/>
          </a:bodyPr>
          <a:lstStyle/>
          <a:p>
            <a:endParaRPr lang="en-US" altLang="en-US" dirty="0"/>
          </a:p>
          <a:p>
            <a:pPr marL="0" indent="0">
              <a:buNone/>
            </a:pPr>
            <a:r>
              <a:rPr lang="en-US" altLang="en-US" dirty="0"/>
              <a:t>How do I know that all test forms are </a:t>
            </a:r>
            <a:br>
              <a:rPr lang="en-US" altLang="en-US" dirty="0"/>
            </a:br>
            <a:r>
              <a:rPr lang="en-US" altLang="en-US" dirty="0"/>
              <a:t>equivalent, when a student might </a:t>
            </a:r>
            <a:br>
              <a:rPr lang="en-US" altLang="en-US" dirty="0"/>
            </a:br>
            <a:r>
              <a:rPr lang="en-US" altLang="en-US" dirty="0"/>
              <a:t>report that one form seems </a:t>
            </a:r>
            <a:br>
              <a:rPr lang="en-US" altLang="en-US" dirty="0"/>
            </a:br>
            <a:r>
              <a:rPr lang="en-US" altLang="en-US" dirty="0"/>
              <a:t>harder/easier than another?</a:t>
            </a:r>
          </a:p>
          <a:p>
            <a:endParaRPr lang="en-US" altLang="en-US" dirty="0"/>
          </a:p>
          <a:p>
            <a:pPr lvl="1"/>
            <a:r>
              <a:rPr lang="en-US" altLang="en-US" dirty="0"/>
              <a:t>Test forms </a:t>
            </a:r>
            <a:r>
              <a:rPr lang="en-US" altLang="en-US" u="sng" dirty="0"/>
              <a:t>all</a:t>
            </a:r>
            <a:r>
              <a:rPr lang="en-US" altLang="en-US" dirty="0"/>
              <a:t> match same </a:t>
            </a:r>
            <a:br>
              <a:rPr lang="en-US" altLang="en-US" dirty="0"/>
            </a:br>
            <a:r>
              <a:rPr lang="en-US" altLang="en-US" dirty="0"/>
              <a:t>blueprint and specifications</a:t>
            </a:r>
          </a:p>
          <a:p>
            <a:pPr lvl="1"/>
            <a:endParaRPr lang="en-US" altLang="en-US" dirty="0"/>
          </a:p>
          <a:p>
            <a:pPr lvl="1"/>
            <a:r>
              <a:rPr lang="en-US" altLang="en-US" dirty="0"/>
              <a:t>Test characteristic curves demonstrate the match across forms</a:t>
            </a:r>
          </a:p>
          <a:p>
            <a:pPr marL="342883" lvl="1" indent="0">
              <a:buNone/>
            </a:pPr>
            <a:endParaRPr lang="en-US" altLang="en-US" dirty="0"/>
          </a:p>
          <a:p>
            <a:pPr lvl="1"/>
            <a:r>
              <a:rPr lang="en-US" altLang="en-US" dirty="0"/>
              <a:t>Content within each reporting category is “sampled”</a:t>
            </a:r>
          </a:p>
          <a:p>
            <a:pPr lvl="2"/>
            <a:r>
              <a:rPr lang="en-US" altLang="en-US" sz="1800" dirty="0"/>
              <a:t>One form might have a content sample that is more or less familiar to a particular test-taker</a:t>
            </a:r>
          </a:p>
          <a:p>
            <a:pPr lvl="2"/>
            <a:r>
              <a:rPr lang="en-US" altLang="en-US" sz="1800" dirty="0"/>
              <a:t>This may lead to different learner perceptions of the test, even though the test forms are equated</a:t>
            </a:r>
          </a:p>
          <a:p>
            <a:endParaRPr lang="en-US" altLang="en-US" dirty="0"/>
          </a:p>
        </p:txBody>
      </p:sp>
      <p:sp>
        <p:nvSpPr>
          <p:cNvPr id="17411" name="Slide Number Placeholder 3"/>
          <p:cNvSpPr>
            <a:spLocks noGrp="1"/>
          </p:cNvSpPr>
          <p:nvPr>
            <p:ph type="sldNum" sz="quarter" idx="4294967295"/>
          </p:nvPr>
        </p:nvSpPr>
        <p:spPr bwMode="auto">
          <a:xfrm>
            <a:off x="457200" y="6299200"/>
            <a:ext cx="458788" cy="322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089055C-BC8F-419A-9198-9A1538B4A609}" type="slidenum">
              <a:rPr lang="en-US" altLang="en-US" sz="1200">
                <a:solidFill>
                  <a:srgbClr val="0084A9"/>
                </a:solidFill>
              </a:rPr>
              <a:pPr/>
              <a:t>11</a:t>
            </a:fld>
            <a:endParaRPr lang="en-US" altLang="en-US" sz="1200">
              <a:solidFill>
                <a:srgbClr val="0084A9"/>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4787" y="1531146"/>
            <a:ext cx="2662013" cy="1992707"/>
          </a:xfrm>
          <a:prstGeom prst="rect">
            <a:avLst/>
          </a:prstGeom>
        </p:spPr>
      </p:pic>
    </p:spTree>
    <p:extLst>
      <p:ext uri="{BB962C8B-B14F-4D97-AF65-F5344CB8AC3E}">
        <p14:creationId xmlns:p14="http://schemas.microsoft.com/office/powerpoint/2010/main" val="1188020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457200" y="492846"/>
            <a:ext cx="8551718" cy="797670"/>
          </a:xfrm>
        </p:spPr>
        <p:txBody>
          <a:bodyPr>
            <a:normAutofit/>
          </a:bodyPr>
          <a:lstStyle/>
          <a:p>
            <a:r>
              <a:rPr lang="en-US" altLang="en-US" dirty="0"/>
              <a:t>Performance Levels</a:t>
            </a:r>
          </a:p>
        </p:txBody>
      </p:sp>
      <p:sp>
        <p:nvSpPr>
          <p:cNvPr id="17410" name="Content Placeholder 2"/>
          <p:cNvSpPr>
            <a:spLocks noGrp="1"/>
          </p:cNvSpPr>
          <p:nvPr>
            <p:ph idx="1"/>
          </p:nvPr>
        </p:nvSpPr>
        <p:spPr>
          <a:xfrm>
            <a:off x="457200" y="1290516"/>
            <a:ext cx="8229600" cy="4314533"/>
          </a:xfrm>
        </p:spPr>
        <p:txBody>
          <a:bodyPr>
            <a:normAutofit/>
          </a:bodyPr>
          <a:lstStyle/>
          <a:p>
            <a:r>
              <a:rPr lang="en-US" altLang="en-US" dirty="0"/>
              <a:t>The test has two performance levels</a:t>
            </a:r>
          </a:p>
          <a:p>
            <a:pPr lvl="1"/>
            <a:r>
              <a:rPr lang="en-US" altLang="en-US" dirty="0"/>
              <a:t>Non-pass</a:t>
            </a:r>
          </a:p>
          <a:p>
            <a:pPr lvl="1"/>
            <a:r>
              <a:rPr lang="en-US" altLang="en-US" dirty="0"/>
              <a:t>Pass (high school equivalency)</a:t>
            </a:r>
          </a:p>
          <a:p>
            <a:pPr lvl="1"/>
            <a:endParaRPr lang="en-US" altLang="en-US" dirty="0"/>
          </a:p>
          <a:p>
            <a:pPr marL="342883" lvl="1" indent="0">
              <a:buNone/>
            </a:pPr>
            <a:endParaRPr lang="en-US" altLang="en-US" dirty="0"/>
          </a:p>
          <a:p>
            <a:r>
              <a:rPr lang="en-US" altLang="en-US" dirty="0"/>
              <a:t>The ”Pass” level can be divided into 3 “sub-levels” for instructional purposes</a:t>
            </a:r>
          </a:p>
          <a:p>
            <a:pPr lvl="1"/>
            <a:r>
              <a:rPr lang="en-US" altLang="en-US" dirty="0"/>
              <a:t>Pass, Pass+, Pass++</a:t>
            </a:r>
          </a:p>
          <a:p>
            <a:pPr lvl="1"/>
            <a:r>
              <a:rPr lang="en-US" altLang="en-US" dirty="0"/>
              <a:t>We will share the detailed descriptors for these levels with you for use in instruction</a:t>
            </a:r>
          </a:p>
          <a:p>
            <a:endParaRPr lang="en-US" altLang="en-US" dirty="0"/>
          </a:p>
        </p:txBody>
      </p:sp>
      <p:sp>
        <p:nvSpPr>
          <p:cNvPr id="17411" name="Slide Number Placeholder 3"/>
          <p:cNvSpPr>
            <a:spLocks noGrp="1"/>
          </p:cNvSpPr>
          <p:nvPr>
            <p:ph type="sldNum" sz="quarter" idx="4294967295"/>
          </p:nvPr>
        </p:nvSpPr>
        <p:spPr bwMode="auto">
          <a:xfrm>
            <a:off x="457200" y="6299200"/>
            <a:ext cx="458788" cy="322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089055C-BC8F-419A-9198-9A1538B4A609}" type="slidenum">
              <a:rPr lang="en-US" altLang="en-US" sz="1200">
                <a:solidFill>
                  <a:srgbClr val="0084A9"/>
                </a:solidFill>
              </a:rPr>
              <a:pPr/>
              <a:t>12</a:t>
            </a:fld>
            <a:endParaRPr lang="en-US" altLang="en-US" sz="1200">
              <a:solidFill>
                <a:srgbClr val="0084A9"/>
              </a:solidFill>
            </a:endParaRPr>
          </a:p>
        </p:txBody>
      </p:sp>
    </p:spTree>
    <p:extLst>
      <p:ext uri="{BB962C8B-B14F-4D97-AF65-F5344CB8AC3E}">
        <p14:creationId xmlns:p14="http://schemas.microsoft.com/office/powerpoint/2010/main" val="1956614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p:txBody>
          <a:bodyPr/>
          <a:lstStyle/>
          <a:p>
            <a:r>
              <a:rPr lang="en-US" sz="4800" b="1" spc="-75" dirty="0"/>
              <a:t>Exploring the Program</a:t>
            </a:r>
            <a:endParaRPr lang="en-US" dirty="0"/>
          </a:p>
        </p:txBody>
      </p:sp>
      <p:sp>
        <p:nvSpPr>
          <p:cNvPr id="6" name="Text Placeholder 5">
            <a:extLst>
              <a:ext uri="{FF2B5EF4-FFF2-40B4-BE49-F238E27FC236}">
                <a16:creationId xmlns:a16="http://schemas.microsoft.com/office/drawing/2014/main" id="{71C6C985-AAFA-AA40-8274-71A0669CA8E6}"/>
              </a:ext>
            </a:extLst>
          </p:cNvPr>
          <p:cNvSpPr>
            <a:spLocks noGrp="1"/>
          </p:cNvSpPr>
          <p:nvPr>
            <p:ph type="body" idx="1"/>
          </p:nvPr>
        </p:nvSpPr>
        <p:spPr/>
        <p:txBody>
          <a:bodyPr/>
          <a:lstStyle/>
          <a:p>
            <a:r>
              <a:rPr lang="en-US" dirty="0"/>
              <a:t>Moving to the Future</a:t>
            </a:r>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13</a:t>
            </a:fld>
            <a:endParaRPr lang="en-US"/>
          </a:p>
        </p:txBody>
      </p:sp>
      <p:pic>
        <p:nvPicPr>
          <p:cNvPr id="13" name="Picture Placeholder 12">
            <a:extLst>
              <a:ext uri="{FF2B5EF4-FFF2-40B4-BE49-F238E27FC236}">
                <a16:creationId xmlns:a16="http://schemas.microsoft.com/office/drawing/2014/main" id="{BFC52E47-E16A-504A-8BF0-51182B6B1191}"/>
              </a:ext>
            </a:extLst>
          </p:cNvPr>
          <p:cNvPicPr>
            <a:picLocks noGrp="1" noChangeAspect="1"/>
          </p:cNvPicPr>
          <p:nvPr>
            <p:ph type="pic" sz="quarter" idx="11"/>
          </p:nvPr>
        </p:nvPicPr>
        <p:blipFill>
          <a:blip r:embed="rId2"/>
          <a:srcRect l="29377" r="29377"/>
          <a:stretch>
            <a:fillRect/>
          </a:stretch>
        </p:blipFill>
        <p:spPr>
          <a:xfrm>
            <a:off x="5043490" y="230188"/>
            <a:ext cx="4100513" cy="6627813"/>
          </a:xfrm>
        </p:spPr>
      </p:pic>
    </p:spTree>
    <p:extLst>
      <p:ext uri="{BB962C8B-B14F-4D97-AF65-F5344CB8AC3E}">
        <p14:creationId xmlns:p14="http://schemas.microsoft.com/office/powerpoint/2010/main" val="3337176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prstGeom prst="rect">
            <a:avLst/>
          </a:prstGeom>
        </p:spPr>
        <p:txBody>
          <a:bodyPr/>
          <a:lstStyle/>
          <a:p>
            <a:pPr>
              <a:defRPr/>
            </a:pPr>
            <a:fld id="{D7424F65-3AF9-43AC-B3BB-2E4AFDF865B9}" type="slidenum">
              <a:rPr lang="en-US" altLang="en-US" smtClean="0"/>
              <a:pPr>
                <a:defRPr/>
              </a:pPr>
              <a:t>14</a:t>
            </a:fld>
            <a:endParaRPr lang="en-US" altLang="en-US" dirty="0"/>
          </a:p>
        </p:txBody>
      </p:sp>
      <p:sp>
        <p:nvSpPr>
          <p:cNvPr id="3" name="Content Placeholder 2"/>
          <p:cNvSpPr>
            <a:spLocks noGrp="1"/>
          </p:cNvSpPr>
          <p:nvPr>
            <p:ph type="body" sz="quarter" idx="18"/>
          </p:nvPr>
        </p:nvSpPr>
        <p:spPr>
          <a:xfrm>
            <a:off x="1579170" y="2594919"/>
            <a:ext cx="6018212" cy="1413339"/>
          </a:xfrm>
        </p:spPr>
        <p:txBody>
          <a:bodyPr>
            <a:normAutofit fontScale="62500" lnSpcReduction="20000"/>
          </a:bodyPr>
          <a:lstStyle/>
          <a:p>
            <a:pPr marL="400050" lvl="1" indent="0">
              <a:buNone/>
            </a:pPr>
            <a:r>
              <a:rPr lang="en-US" sz="4400" dirty="0"/>
              <a:t>“To build the educated and employed communities </a:t>
            </a:r>
          </a:p>
          <a:p>
            <a:pPr marL="400050" lvl="1" indent="0">
              <a:buNone/>
            </a:pPr>
            <a:r>
              <a:rPr lang="en-US" sz="4400" dirty="0"/>
              <a:t>of tomorrow…..</a:t>
            </a:r>
          </a:p>
          <a:p>
            <a:pPr marL="400050" lvl="1" indent="0">
              <a:buNone/>
            </a:pPr>
            <a:r>
              <a:rPr lang="en-US" sz="4400" dirty="0"/>
              <a:t>..…..one student at a time.”</a:t>
            </a:r>
            <a:endParaRPr lang="en-US" sz="3200" dirty="0"/>
          </a:p>
        </p:txBody>
      </p:sp>
      <p:sp>
        <p:nvSpPr>
          <p:cNvPr id="5" name="Text Placeholder 4">
            <a:extLst>
              <a:ext uri="{FF2B5EF4-FFF2-40B4-BE49-F238E27FC236}">
                <a16:creationId xmlns:a16="http://schemas.microsoft.com/office/drawing/2014/main" id="{7A93F83D-F5B0-4B83-AD21-CF878C9B4A87}"/>
              </a:ext>
            </a:extLst>
          </p:cNvPr>
          <p:cNvSpPr>
            <a:spLocks noGrp="1"/>
          </p:cNvSpPr>
          <p:nvPr>
            <p:ph type="body" sz="quarter" idx="19"/>
          </p:nvPr>
        </p:nvSpPr>
        <p:spPr>
          <a:xfrm>
            <a:off x="1579170" y="4168595"/>
            <a:ext cx="6018212" cy="412937"/>
          </a:xfrm>
        </p:spPr>
        <p:txBody>
          <a:bodyPr/>
          <a:lstStyle/>
          <a:p>
            <a:r>
              <a:rPr lang="en-US" dirty="0"/>
              <a:t> GED</a:t>
            </a:r>
            <a:r>
              <a:rPr lang="en-US" baseline="30000" dirty="0"/>
              <a:t>®</a:t>
            </a:r>
            <a:r>
              <a:rPr lang="en-US" dirty="0"/>
              <a:t> Program Goal</a:t>
            </a:r>
          </a:p>
        </p:txBody>
      </p:sp>
    </p:spTree>
    <p:extLst>
      <p:ext uri="{BB962C8B-B14F-4D97-AF65-F5344CB8AC3E}">
        <p14:creationId xmlns:p14="http://schemas.microsoft.com/office/powerpoint/2010/main" val="157297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p:cNvSpPr>
          <p:nvPr>
            <p:ph type="title"/>
          </p:nvPr>
        </p:nvSpPr>
        <p:spPr/>
        <p:txBody>
          <a:bodyPr>
            <a:normAutofit/>
          </a:bodyPr>
          <a:lstStyle/>
          <a:p>
            <a:r>
              <a:rPr lang="en-US" sz="3200" dirty="0"/>
              <a:t>Purposes of the GED</a:t>
            </a:r>
            <a:r>
              <a:rPr lang="en-US" sz="3200" baseline="30000" dirty="0"/>
              <a:t>®</a:t>
            </a:r>
            <a:r>
              <a:rPr lang="en-US" sz="3200" dirty="0"/>
              <a:t> test</a:t>
            </a:r>
          </a:p>
        </p:txBody>
      </p:sp>
      <p:sp>
        <p:nvSpPr>
          <p:cNvPr id="8" name="Slide Number Placeholder 3"/>
          <p:cNvSpPr>
            <a:spLocks noGrp="1"/>
          </p:cNvSpPr>
          <p:nvPr>
            <p:ph type="sldNum" sz="quarter" idx="12"/>
          </p:nvPr>
        </p:nvSpPr>
        <p:spPr/>
        <p:txBody>
          <a:bodyPr/>
          <a:lstStyle/>
          <a:p>
            <a:fld id="{7ECBEB67-B072-4679-B12F-07EC6B20C303}" type="slidenum">
              <a:rPr lang="en-US" altLang="en-US" smtClean="0"/>
              <a:pPr/>
              <a:t>15</a:t>
            </a:fld>
            <a:endParaRPr lang="en-US" altLang="en-US" dirty="0"/>
          </a:p>
        </p:txBody>
      </p:sp>
      <p:sp>
        <p:nvSpPr>
          <p:cNvPr id="12290" name="Rectangle 3"/>
          <p:cNvSpPr>
            <a:spLocks noGrp="1"/>
          </p:cNvSpPr>
          <p:nvPr>
            <p:ph idx="4294967295"/>
          </p:nvPr>
        </p:nvSpPr>
        <p:spPr>
          <a:xfrm>
            <a:off x="328961" y="1509713"/>
            <a:ext cx="7179566" cy="4616450"/>
          </a:xfrm>
        </p:spPr>
        <p:txBody>
          <a:bodyPr>
            <a:normAutofit/>
          </a:bodyPr>
          <a:lstStyle/>
          <a:p>
            <a:r>
              <a:rPr lang="en-US" sz="2800" dirty="0"/>
              <a:t>To provide results leading to the award of a high school equivalency credential</a:t>
            </a:r>
          </a:p>
          <a:p>
            <a:endParaRPr lang="en-US" sz="2800" dirty="0"/>
          </a:p>
          <a:p>
            <a:r>
              <a:rPr lang="en-US" sz="2800" dirty="0"/>
              <a:t>To provide evidence of readiness to enter workforce training programs or postsecondary education</a:t>
            </a:r>
          </a:p>
          <a:p>
            <a:endParaRPr lang="en-US" sz="2800" dirty="0"/>
          </a:p>
          <a:p>
            <a:r>
              <a:rPr lang="en-US" sz="2800" dirty="0"/>
              <a:t>To provide actionable information about a candidate’s academic strengths and weaknesses</a:t>
            </a:r>
          </a:p>
          <a:p>
            <a:endParaRPr lang="en-US" sz="2800" dirty="0"/>
          </a:p>
        </p:txBody>
      </p:sp>
    </p:spTree>
    <p:extLst>
      <p:ext uri="{BB962C8B-B14F-4D97-AF65-F5344CB8AC3E}">
        <p14:creationId xmlns:p14="http://schemas.microsoft.com/office/powerpoint/2010/main" val="3586333229"/>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a:ea typeface="ＭＳ Ｐゴシック" panose="020B0600070205080204" pitchFamily="34" charset="-128"/>
              </a:rPr>
              <a:t>A New Paradigm</a:t>
            </a:r>
          </a:p>
        </p:txBody>
      </p:sp>
      <p:graphicFrame>
        <p:nvGraphicFramePr>
          <p:cNvPr id="5" name="Content Placeholder 4"/>
          <p:cNvGraphicFramePr>
            <a:graphicFrameLocks noGrp="1"/>
          </p:cNvGraphicFramePr>
          <p:nvPr>
            <p:ph idx="1"/>
            <p:extLst/>
          </p:nvPr>
        </p:nvGraphicFramePr>
        <p:xfrm>
          <a:off x="457200" y="1119352"/>
          <a:ext cx="8229600" cy="50068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676" name="Slide Number Placeholder 3"/>
          <p:cNvSpPr>
            <a:spLocks noGrp="1"/>
          </p:cNvSpPr>
          <p:nvPr>
            <p:ph type="sldNum" sz="quarter" idx="4294967295"/>
          </p:nvPr>
        </p:nvSpPr>
        <p:spPr bwMode="auto">
          <a:xfrm>
            <a:off x="457200" y="6299200"/>
            <a:ext cx="458788" cy="322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30000"/>
              </a:lnSpc>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30000"/>
              </a:lnSpc>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130000"/>
              </a:lnSpc>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fld id="{3F645896-B554-45F9-9073-89CE80529607}" type="slidenum">
              <a:rPr lang="en-US" altLang="en-US" sz="1200">
                <a:solidFill>
                  <a:schemeClr val="bg1">
                    <a:lumMod val="65000"/>
                  </a:schemeClr>
                </a:solidFill>
              </a:rPr>
              <a:pPr>
                <a:lnSpc>
                  <a:spcPct val="100000"/>
                </a:lnSpc>
                <a:spcBef>
                  <a:spcPct val="0"/>
                </a:spcBef>
                <a:buFontTx/>
                <a:buNone/>
              </a:pPr>
              <a:t>16</a:t>
            </a:fld>
            <a:endParaRPr lang="en-US" altLang="en-US" sz="1200">
              <a:solidFill>
                <a:schemeClr val="bg1">
                  <a:lumMod val="65000"/>
                </a:schemeClr>
              </a:solidFill>
            </a:endParaRPr>
          </a:p>
        </p:txBody>
      </p:sp>
    </p:spTree>
    <p:extLst>
      <p:ext uri="{BB962C8B-B14F-4D97-AF65-F5344CB8AC3E}">
        <p14:creationId xmlns:p14="http://schemas.microsoft.com/office/powerpoint/2010/main" val="182167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p:txBody>
          <a:bodyPr/>
          <a:lstStyle/>
          <a:p>
            <a:r>
              <a:rPr lang="en-US" sz="4800" b="1" spc="-75" dirty="0"/>
              <a:t>An Overview of the GED</a:t>
            </a:r>
            <a:r>
              <a:rPr lang="en-US" sz="4800" b="1" spc="-75" baseline="30000" dirty="0"/>
              <a:t>®</a:t>
            </a:r>
            <a:r>
              <a:rPr lang="en-US" sz="4800" b="1" spc="-75" dirty="0"/>
              <a:t> Test</a:t>
            </a:r>
            <a:endParaRPr lang="en-US" dirty="0"/>
          </a:p>
        </p:txBody>
      </p:sp>
      <p:sp>
        <p:nvSpPr>
          <p:cNvPr id="6" name="Text Placeholder 5">
            <a:extLst>
              <a:ext uri="{FF2B5EF4-FFF2-40B4-BE49-F238E27FC236}">
                <a16:creationId xmlns:a16="http://schemas.microsoft.com/office/drawing/2014/main" id="{71C6C985-AAFA-AA40-8274-71A0669CA8E6}"/>
              </a:ext>
            </a:extLst>
          </p:cNvPr>
          <p:cNvSpPr>
            <a:spLocks noGrp="1"/>
          </p:cNvSpPr>
          <p:nvPr>
            <p:ph type="body" idx="1"/>
          </p:nvPr>
        </p:nvSpPr>
        <p:spPr/>
        <p:txBody>
          <a:bodyPr/>
          <a:lstStyle/>
          <a:p>
            <a:r>
              <a:rPr lang="en-US" dirty="0"/>
              <a:t>Getting Started</a:t>
            </a:r>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17</a:t>
            </a:fld>
            <a:endParaRPr lang="en-US"/>
          </a:p>
        </p:txBody>
      </p:sp>
      <p:pic>
        <p:nvPicPr>
          <p:cNvPr id="13" name="Picture Placeholder 12">
            <a:extLst>
              <a:ext uri="{FF2B5EF4-FFF2-40B4-BE49-F238E27FC236}">
                <a16:creationId xmlns:a16="http://schemas.microsoft.com/office/drawing/2014/main" id="{BFC52E47-E16A-504A-8BF0-51182B6B1191}"/>
              </a:ext>
            </a:extLst>
          </p:cNvPr>
          <p:cNvPicPr>
            <a:picLocks noGrp="1" noChangeAspect="1"/>
          </p:cNvPicPr>
          <p:nvPr>
            <p:ph type="pic" sz="quarter" idx="11"/>
          </p:nvPr>
        </p:nvPicPr>
        <p:blipFill>
          <a:blip r:embed="rId3"/>
          <a:srcRect l="29377" r="29377"/>
          <a:stretch>
            <a:fillRect/>
          </a:stretch>
        </p:blipFill>
        <p:spPr>
          <a:xfrm>
            <a:off x="5043490" y="230188"/>
            <a:ext cx="4100513" cy="6627813"/>
          </a:xfrm>
        </p:spPr>
      </p:pic>
    </p:spTree>
    <p:extLst>
      <p:ext uri="{BB962C8B-B14F-4D97-AF65-F5344CB8AC3E}">
        <p14:creationId xmlns:p14="http://schemas.microsoft.com/office/powerpoint/2010/main" val="3345214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a:t>GED</a:t>
            </a:r>
            <a:r>
              <a:rPr lang="en-US" sz="3200" baseline="30000" dirty="0"/>
              <a:t>®</a:t>
            </a:r>
            <a:r>
              <a:rPr lang="en-US" sz="3200" dirty="0"/>
              <a:t> Test</a:t>
            </a:r>
          </a:p>
        </p:txBody>
      </p:sp>
      <p:sp>
        <p:nvSpPr>
          <p:cNvPr id="4" name="Slide Number Placeholder 3"/>
          <p:cNvSpPr>
            <a:spLocks noGrp="1"/>
          </p:cNvSpPr>
          <p:nvPr>
            <p:ph type="sldNum" sz="quarter" idx="12"/>
          </p:nvPr>
        </p:nvSpPr>
        <p:spPr/>
        <p:txBody>
          <a:bodyPr/>
          <a:lstStyle/>
          <a:p>
            <a:pPr>
              <a:defRPr/>
            </a:pPr>
            <a:fld id="{D7424F65-3AF9-43AC-B3BB-2E4AFDF865B9}" type="slidenum">
              <a:rPr lang="en-US" altLang="en-US" smtClean="0"/>
              <a:pPr>
                <a:defRPr/>
              </a:pPr>
              <a:t>18</a:t>
            </a:fld>
            <a:endParaRPr lang="en-US" altLang="en-US" dirty="0"/>
          </a:p>
        </p:txBody>
      </p:sp>
      <p:graphicFrame>
        <p:nvGraphicFramePr>
          <p:cNvPr id="8" name="Table 7"/>
          <p:cNvGraphicFramePr>
            <a:graphicFrameLocks noGrp="1"/>
          </p:cNvGraphicFramePr>
          <p:nvPr>
            <p:extLst>
              <p:ext uri="{D42A27DB-BD31-4B8C-83A1-F6EECF244321}">
                <p14:modId xmlns:p14="http://schemas.microsoft.com/office/powerpoint/2010/main" val="113373992"/>
              </p:ext>
            </p:extLst>
          </p:nvPr>
        </p:nvGraphicFramePr>
        <p:xfrm>
          <a:off x="457200" y="1443566"/>
          <a:ext cx="8438445" cy="4368295"/>
        </p:xfrm>
        <a:graphic>
          <a:graphicData uri="http://schemas.openxmlformats.org/drawingml/2006/table">
            <a:tbl>
              <a:tblPr firstRow="1" bandRow="1">
                <a:tableStyleId>{5C22544A-7EE6-4342-B048-85BDC9FD1C3A}</a:tableStyleId>
              </a:tblPr>
              <a:tblGrid>
                <a:gridCol w="3279422">
                  <a:extLst>
                    <a:ext uri="{9D8B030D-6E8A-4147-A177-3AD203B41FA5}">
                      <a16:colId xmlns:a16="http://schemas.microsoft.com/office/drawing/2014/main" val="20000"/>
                    </a:ext>
                  </a:extLst>
                </a:gridCol>
                <a:gridCol w="1512711">
                  <a:extLst>
                    <a:ext uri="{9D8B030D-6E8A-4147-A177-3AD203B41FA5}">
                      <a16:colId xmlns:a16="http://schemas.microsoft.com/office/drawing/2014/main" val="20001"/>
                    </a:ext>
                  </a:extLst>
                </a:gridCol>
                <a:gridCol w="3646312">
                  <a:extLst>
                    <a:ext uri="{9D8B030D-6E8A-4147-A177-3AD203B41FA5}">
                      <a16:colId xmlns:a16="http://schemas.microsoft.com/office/drawing/2014/main" val="20002"/>
                    </a:ext>
                  </a:extLst>
                </a:gridCol>
              </a:tblGrid>
              <a:tr h="493807">
                <a:tc>
                  <a:txBody>
                    <a:bodyPr/>
                    <a:lstStyle/>
                    <a:p>
                      <a:pPr algn="ctr"/>
                      <a:r>
                        <a:rPr lang="en-US" sz="2000" dirty="0"/>
                        <a:t>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Notes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633363">
                <a:tc>
                  <a:txBody>
                    <a:bodyPr/>
                    <a:lstStyle/>
                    <a:p>
                      <a:r>
                        <a:rPr lang="en-US" sz="2000" dirty="0"/>
                        <a:t>Reasoning through Language Arts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150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3 Parts</a:t>
                      </a:r>
                    </a:p>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Part 2 – 45 minutes for extended response (timed separately)</a:t>
                      </a:r>
                      <a:r>
                        <a:rPr lang="en-US" sz="2000" baseline="0" dirty="0"/>
                        <a:t> and a 10 minute break</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53511">
                <a:tc>
                  <a:txBody>
                    <a:bodyPr/>
                    <a:lstStyle/>
                    <a:p>
                      <a:r>
                        <a:rPr lang="en-US" sz="2000" dirty="0"/>
                        <a:t>Mathematical Reasoning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115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Part 1 – calculator not allowed; Part 2 – calculator</a:t>
                      </a:r>
                      <a:r>
                        <a:rPr lang="en-US" sz="2000" baseline="0" dirty="0"/>
                        <a:t> allowed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93807">
                <a:tc>
                  <a:txBody>
                    <a:bodyPr/>
                    <a:lstStyle/>
                    <a:p>
                      <a:r>
                        <a:rPr lang="en-US" sz="2000" dirty="0"/>
                        <a:t>Social Studies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70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93807">
                <a:tc>
                  <a:txBody>
                    <a:bodyPr/>
                    <a:lstStyle/>
                    <a:p>
                      <a:r>
                        <a:rPr lang="en-US" sz="2000" dirty="0"/>
                        <a:t>Science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90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8371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GED</a:t>
            </a:r>
            <a:r>
              <a:rPr lang="en-US" baseline="30000" dirty="0"/>
              <a:t>®</a:t>
            </a:r>
            <a:r>
              <a:rPr lang="en-US" dirty="0"/>
              <a:t> Performance Levels</a:t>
            </a:r>
          </a:p>
        </p:txBody>
      </p:sp>
      <p:sp>
        <p:nvSpPr>
          <p:cNvPr id="9" name="Slide Number Placeholder 3"/>
          <p:cNvSpPr>
            <a:spLocks noGrp="1"/>
          </p:cNvSpPr>
          <p:nvPr>
            <p:ph type="sldNum" sz="quarter" idx="4294967295"/>
          </p:nvPr>
        </p:nvSpPr>
        <p:spPr>
          <a:xfrm>
            <a:off x="457200" y="6299737"/>
            <a:ext cx="458938" cy="321599"/>
          </a:xfrm>
          <a:prstGeom prst="rect">
            <a:avLst/>
          </a:prstGeom>
        </p:spPr>
        <p:txBody>
          <a:bodyPr/>
          <a:lstStyle/>
          <a:p>
            <a:fld id="{A0787430-367F-844C-868B-A0250E95AAAB}" type="slidenum">
              <a:rPr lang="en-US" smtClean="0"/>
              <a:pPr/>
              <a:t>19</a:t>
            </a:fld>
            <a:endParaRPr lang="en-US" dirty="0"/>
          </a:p>
        </p:txBody>
      </p:sp>
      <p:graphicFrame>
        <p:nvGraphicFramePr>
          <p:cNvPr id="3" name="Table 2"/>
          <p:cNvGraphicFramePr>
            <a:graphicFrameLocks noGrp="1"/>
          </p:cNvGraphicFramePr>
          <p:nvPr>
            <p:extLst/>
          </p:nvPr>
        </p:nvGraphicFramePr>
        <p:xfrm>
          <a:off x="457200" y="1260424"/>
          <a:ext cx="8229600" cy="4595889"/>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tblGrid>
              <a:tr h="1556595">
                <a:tc>
                  <a:txBody>
                    <a:bodyPr/>
                    <a:lstStyle/>
                    <a:p>
                      <a:pPr algn="ctr"/>
                      <a:r>
                        <a:rPr lang="en-US" sz="2400" dirty="0">
                          <a:latin typeface="Arial" panose="020B0604020202020204" pitchFamily="34" charset="0"/>
                          <a:cs typeface="Arial" panose="020B0604020202020204" pitchFamily="34" charset="0"/>
                        </a:rPr>
                        <a:t>1  </a:t>
                      </a:r>
                    </a:p>
                    <a:p>
                      <a:pPr algn="ctr"/>
                      <a:r>
                        <a:rPr lang="en-US" sz="2400" dirty="0">
                          <a:latin typeface="Arial" panose="020B0604020202020204" pitchFamily="34" charset="0"/>
                          <a:cs typeface="Arial" panose="020B0604020202020204" pitchFamily="34" charset="0"/>
                        </a:rPr>
                        <a:t>Below Passing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Pass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High</a:t>
                      </a:r>
                      <a:r>
                        <a:rPr lang="en-US" sz="2400" baseline="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School Equivalency</a:t>
                      </a:r>
                      <a:endParaRPr lang="en-US"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53294">
                <a:tc>
                  <a:txBody>
                    <a:bodyPr/>
                    <a:lstStyle/>
                    <a:p>
                      <a:pPr algn="ctr"/>
                      <a:r>
                        <a:rPr lang="en-US" sz="2400" dirty="0">
                          <a:latin typeface="Arial" panose="020B0604020202020204" pitchFamily="34" charset="0"/>
                          <a:cs typeface="Arial" panose="020B0604020202020204" pitchFamily="34" charset="0"/>
                        </a:rPr>
                        <a:t>100-144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145-200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22220">
                <a:tc>
                  <a:txBody>
                    <a:bodyPr/>
                    <a:lstStyle/>
                    <a:p>
                      <a:r>
                        <a:rPr lang="en-US" sz="2400" dirty="0">
                          <a:latin typeface="Arial" panose="020B0604020202020204" pitchFamily="34" charset="0"/>
                          <a:cs typeface="Arial" panose="020B0604020202020204" pitchFamily="34" charset="0"/>
                        </a:rPr>
                        <a:t>Scores below the GED</a:t>
                      </a:r>
                      <a:r>
                        <a:rPr lang="en-US" sz="2400" baseline="300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test Passing Standard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Scores at or above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the GED</a:t>
                      </a:r>
                      <a:r>
                        <a:rPr lang="en-US" sz="2400" baseline="30000" dirty="0">
                          <a:latin typeface="Arial" panose="020B0604020202020204" pitchFamily="34" charset="0"/>
                          <a:cs typeface="Arial" panose="020B0604020202020204" pitchFamily="34" charset="0"/>
                        </a:rPr>
                        <a:t>®</a:t>
                      </a:r>
                      <a:r>
                        <a:rPr lang="en-US" sz="2400" baseline="0" dirty="0">
                          <a:latin typeface="Arial" panose="020B0604020202020204" pitchFamily="34" charset="0"/>
                          <a:cs typeface="Arial" panose="020B0604020202020204" pitchFamily="34" charset="0"/>
                        </a:rPr>
                        <a:t> test Passing Standard</a:t>
                      </a:r>
                      <a:endParaRPr lang="en-US" sz="2400" dirty="0">
                        <a:solidFill>
                          <a:srgbClr val="FF0000"/>
                        </a:solidFill>
                        <a:latin typeface="Arial" panose="020B0604020202020204" pitchFamily="34" charset="0"/>
                        <a:cs typeface="Arial" panose="020B0604020202020204" pitchFamily="34" charset="0"/>
                      </a:endParaRPr>
                    </a:p>
                    <a:p>
                      <a:pPr algn="ctr"/>
                      <a:r>
                        <a:rPr lang="en-US" sz="2400" baseline="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ndicative</a:t>
                      </a:r>
                      <a:r>
                        <a:rPr lang="en-US" sz="2400" baseline="0" dirty="0">
                          <a:latin typeface="Arial" panose="020B0604020202020204" pitchFamily="34" charset="0"/>
                          <a:cs typeface="Arial" panose="020B0604020202020204" pitchFamily="34" charset="0"/>
                        </a:rPr>
                        <a:t> of </a:t>
                      </a:r>
                    </a:p>
                    <a:p>
                      <a:pPr algn="ctr"/>
                      <a:r>
                        <a:rPr lang="en-US" sz="2400" baseline="0" dirty="0">
                          <a:latin typeface="Arial" panose="020B0604020202020204" pitchFamily="34" charset="0"/>
                          <a:cs typeface="Arial" panose="020B0604020202020204" pitchFamily="34" charset="0"/>
                        </a:rPr>
                        <a:t>High School Equivalency as well as increasing readiness for credit-bearing postsecondary coursework</a:t>
                      </a:r>
                      <a:endParaRPr lang="en-US" sz="2400" dirty="0">
                        <a:solidFill>
                          <a:srgbClr val="FF0000"/>
                        </a:solidFill>
                        <a:latin typeface="Arial" panose="020B0604020202020204" pitchFamily="34" charset="0"/>
                        <a:cs typeface="Arial" panose="020B0604020202020204" pitchFamily="34" charset="0"/>
                      </a:endParaRP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92559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ooperator.com/_data/ny/articles/2550_image1.jpg?w=7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 y="694004"/>
            <a:ext cx="9148169" cy="539891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2"/>
          <p:cNvSpPr>
            <a:spLocks noGrp="1"/>
          </p:cNvSpPr>
          <p:nvPr>
            <p:ph type="sldNum" sz="quarter" idx="4294967295"/>
          </p:nvPr>
        </p:nvSpPr>
        <p:spPr>
          <a:xfrm>
            <a:off x="457200" y="6299737"/>
            <a:ext cx="458938" cy="321599"/>
          </a:xfrm>
          <a:prstGeom prst="rect">
            <a:avLst/>
          </a:prstGeom>
        </p:spPr>
        <p:txBody>
          <a:bodyPr/>
          <a:lstStyle/>
          <a:p>
            <a:fld id="{A0787430-367F-844C-868B-A0250E95AAAB}" type="slidenum">
              <a:rPr lang="en-US" smtClean="0"/>
              <a:t>2</a:t>
            </a:fld>
            <a:endParaRPr lang="en-US" dirty="0"/>
          </a:p>
        </p:txBody>
      </p:sp>
    </p:spTree>
    <p:extLst>
      <p:ext uri="{BB962C8B-B14F-4D97-AF65-F5344CB8AC3E}">
        <p14:creationId xmlns:p14="http://schemas.microsoft.com/office/powerpoint/2010/main" val="3868117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itle 1"/>
          <p:cNvSpPr>
            <a:spLocks noGrp="1"/>
          </p:cNvSpPr>
          <p:nvPr>
            <p:ph type="title"/>
          </p:nvPr>
        </p:nvSpPr>
        <p:spPr bwMode="auto">
          <a:noFill/>
          <a:ln>
            <a:miter lim="800000"/>
            <a:headEnd/>
            <a:tailEnd/>
          </a:ln>
        </p:spPr>
        <p:txBody>
          <a:bodyPr wrap="square" numCol="1" anchorCtr="0" compatLnSpc="1">
            <a:prstTxWarp prst="textNoShape">
              <a:avLst/>
            </a:prstTxWarp>
          </a:bodyPr>
          <a:lstStyle/>
          <a:p>
            <a:r>
              <a:rPr lang="en-US" dirty="0">
                <a:ea typeface="Arial Bold" charset="0"/>
                <a:cs typeface="Arial Bold" charset="0"/>
              </a:rPr>
              <a:t>Item Types</a:t>
            </a:r>
          </a:p>
        </p:txBody>
      </p:sp>
      <p:sp>
        <p:nvSpPr>
          <p:cNvPr id="66562" name="Text Placeholder 2"/>
          <p:cNvSpPr>
            <a:spLocks noGrp="1"/>
          </p:cNvSpPr>
          <p:nvPr>
            <p:ph idx="1"/>
          </p:nvPr>
        </p:nvSpPr>
        <p:spPr bwMode="auto">
          <a:xfrm>
            <a:off x="301083" y="1549661"/>
            <a:ext cx="8513956" cy="4048312"/>
          </a:xfrm>
          <a:noFill/>
          <a:ln>
            <a:miter lim="800000"/>
            <a:headEnd/>
            <a:tailEnd/>
          </a:ln>
        </p:spPr>
        <p:txBody>
          <a:bodyPr vert="horz" wrap="square" lIns="91440" tIns="45720" rIns="91440" bIns="45720" numCol="1" anchor="t" anchorCtr="0" compatLnSpc="1">
            <a:prstTxWarp prst="textNoShape">
              <a:avLst/>
            </a:prstTxWarp>
          </a:bodyPr>
          <a:lstStyle/>
          <a:p>
            <a:r>
              <a:rPr lang="en-US" dirty="0">
                <a:ea typeface="Arial Bold" charset="0"/>
                <a:cs typeface="Arial Bold" charset="0"/>
              </a:rPr>
              <a:t>Multiple choice </a:t>
            </a:r>
          </a:p>
          <a:p>
            <a:pPr marL="0" indent="0">
              <a:buNone/>
            </a:pPr>
            <a:r>
              <a:rPr lang="en-US" dirty="0">
                <a:ea typeface="Arial Bold" charset="0"/>
                <a:cs typeface="Arial Bold" charset="0"/>
              </a:rPr>
              <a:t>	</a:t>
            </a:r>
          </a:p>
          <a:p>
            <a:r>
              <a:rPr lang="en-US" dirty="0">
                <a:ea typeface="Arial Bold" charset="0"/>
                <a:cs typeface="Arial Bold" charset="0"/>
              </a:rPr>
              <a:t>Technology-enhanced</a:t>
            </a:r>
          </a:p>
          <a:p>
            <a:pPr lvl="1"/>
            <a:r>
              <a:rPr lang="en-US" dirty="0">
                <a:ea typeface="Arial Bold" charset="0"/>
                <a:cs typeface="Arial Bold" charset="0"/>
              </a:rPr>
              <a:t>Fill-in-the-blank 	 </a:t>
            </a:r>
          </a:p>
          <a:p>
            <a:pPr lvl="1"/>
            <a:r>
              <a:rPr lang="en-US" dirty="0">
                <a:ea typeface="Arial Bold" charset="0"/>
                <a:cs typeface="Arial Bold" charset="0"/>
              </a:rPr>
              <a:t>Hot-spot </a:t>
            </a:r>
          </a:p>
          <a:p>
            <a:pPr lvl="1"/>
            <a:r>
              <a:rPr lang="en-US" dirty="0">
                <a:ea typeface="Arial Bold" charset="0"/>
                <a:cs typeface="Arial Bold" charset="0"/>
              </a:rPr>
              <a:t>Drag-and-drop  </a:t>
            </a:r>
          </a:p>
          <a:p>
            <a:pPr lvl="1"/>
            <a:r>
              <a:rPr lang="en-US" dirty="0">
                <a:ea typeface="Arial Bold" charset="0"/>
                <a:cs typeface="Arial Bold" charset="0"/>
              </a:rPr>
              <a:t>Drop-down selection </a:t>
            </a:r>
          </a:p>
          <a:p>
            <a:pPr lvl="1"/>
            <a:endParaRPr lang="en-US" dirty="0">
              <a:ea typeface="Arial Bold" charset="0"/>
              <a:cs typeface="Arial Bold" charset="0"/>
            </a:endParaRPr>
          </a:p>
          <a:p>
            <a:r>
              <a:rPr lang="en-US" dirty="0">
                <a:ea typeface="Arial Bold" charset="0"/>
                <a:cs typeface="Arial Bold" charset="0"/>
              </a:rPr>
              <a:t>Extended response</a:t>
            </a:r>
          </a:p>
        </p:txBody>
      </p:sp>
      <p:sp>
        <p:nvSpPr>
          <p:cNvPr id="66564" name="Slide Number Placeholder 3"/>
          <p:cNvSpPr>
            <a:spLocks noGrp="1"/>
          </p:cNvSpPr>
          <p:nvPr>
            <p:ph type="sldNum" sz="quarter" idx="10"/>
          </p:nvPr>
        </p:nvSpPr>
        <p:spPr bwMode="auto">
          <a:xfrm>
            <a:off x="457200" y="6299200"/>
            <a:ext cx="458788" cy="322263"/>
          </a:xfrm>
          <a:prstGeom prst="rect">
            <a:avLst/>
          </a:prstGeom>
          <a:noFill/>
          <a:ln>
            <a:miter lim="800000"/>
            <a:headEnd/>
            <a:tailEnd/>
          </a:ln>
        </p:spPr>
        <p:txBody>
          <a:bodyPr vert="horz" wrap="square" lIns="0" tIns="0" rIns="0" bIns="0" numCol="1" anchor="b" anchorCtr="0" compatLnSpc="1">
            <a:prstTxWarp prst="textNoShape">
              <a:avLst/>
            </a:prstTxWarp>
          </a:bodyPr>
          <a:lstStyle>
            <a:defPPr>
              <a:defRPr lang="en-US"/>
            </a:defPPr>
            <a:lvl1pPr algn="l" defTabSz="457200" rtl="0" fontAlgn="base">
              <a:spcBef>
                <a:spcPct val="0"/>
              </a:spcBef>
              <a:spcAft>
                <a:spcPct val="0"/>
              </a:spcAft>
              <a:defRPr sz="1200" kern="1200">
                <a:solidFill>
                  <a:srgbClr val="0084A9"/>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defRPr/>
            </a:pPr>
            <a:fld id="{D7424F65-3AF9-43AC-B3BB-2E4AFDF865B9}" type="slidenum">
              <a:rPr lang="en-US" altLang="en-US" smtClean="0"/>
              <a:pPr>
                <a:defRPr/>
              </a:pPr>
              <a:t>20</a:t>
            </a:fld>
            <a:endParaRPr lang="en-US"/>
          </a:p>
        </p:txBody>
      </p:sp>
      <p:pic>
        <p:nvPicPr>
          <p:cNvPr id="6" name="Picture 5" descr="Screen shot 2012-06-08 at 10.57.11 AM.png"/>
          <p:cNvPicPr>
            <a:picLocks noChangeAspect="1"/>
          </p:cNvPicPr>
          <p:nvPr/>
        </p:nvPicPr>
        <p:blipFill>
          <a:blip r:embed="rId3"/>
          <a:stretch>
            <a:fillRect/>
          </a:stretch>
        </p:blipFill>
        <p:spPr>
          <a:xfrm>
            <a:off x="4365486" y="1568602"/>
            <a:ext cx="3590925" cy="3581400"/>
          </a:xfrm>
          <a:prstGeom prst="rect">
            <a:avLst/>
          </a:prstGeom>
          <a:ln>
            <a:solidFill>
              <a:schemeClr val="bg2">
                <a:lumMod val="85000"/>
              </a:scheme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9586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sz="3200" dirty="0"/>
              <a:t>Overview of RLA Test</a:t>
            </a:r>
          </a:p>
        </p:txBody>
      </p:sp>
      <p:sp>
        <p:nvSpPr>
          <p:cNvPr id="3" name="Content Placeholder 2"/>
          <p:cNvSpPr>
            <a:spLocks noGrp="1"/>
          </p:cNvSpPr>
          <p:nvPr>
            <p:ph idx="1"/>
          </p:nvPr>
        </p:nvSpPr>
        <p:spPr>
          <a:xfrm>
            <a:off x="457200" y="1238776"/>
            <a:ext cx="8229600" cy="4939825"/>
          </a:xfrm>
        </p:spPr>
        <p:txBody>
          <a:bodyPr>
            <a:normAutofit lnSpcReduction="10000"/>
          </a:bodyPr>
          <a:lstStyle/>
          <a:p>
            <a:r>
              <a:rPr lang="en-US" sz="2400" dirty="0">
                <a:latin typeface="Arial" charset="0"/>
                <a:cs typeface="Arial Bold" charset="0"/>
              </a:rPr>
              <a:t>Content - Integrated reading and writing</a:t>
            </a:r>
          </a:p>
          <a:p>
            <a:pPr lvl="1"/>
            <a:r>
              <a:rPr lang="en-US" sz="2000" dirty="0">
                <a:latin typeface="Arial" charset="0"/>
                <a:cs typeface="Arial Bold" charset="0"/>
              </a:rPr>
              <a:t>Close reading</a:t>
            </a:r>
          </a:p>
          <a:p>
            <a:pPr lvl="1"/>
            <a:r>
              <a:rPr lang="en-US" sz="2000" dirty="0">
                <a:latin typeface="Arial" charset="0"/>
                <a:cs typeface="Arial Bold" charset="0"/>
              </a:rPr>
              <a:t>Clear writing</a:t>
            </a:r>
          </a:p>
          <a:p>
            <a:pPr lvl="1"/>
            <a:r>
              <a:rPr lang="en-US" sz="2000" dirty="0">
                <a:latin typeface="Arial" charset="0"/>
                <a:cs typeface="Arial Bold" charset="0"/>
              </a:rPr>
              <a:t>Editing and understanding the use of standard written English in context</a:t>
            </a:r>
          </a:p>
          <a:p>
            <a:r>
              <a:rPr lang="en-US" sz="2400" dirty="0">
                <a:latin typeface="Arial" charset="0"/>
                <a:cs typeface="Arial Bold" charset="0"/>
              </a:rPr>
              <a:t>Source texts – 75% Informational; 25% Literary</a:t>
            </a:r>
          </a:p>
          <a:p>
            <a:endParaRPr lang="en-US" sz="2400" dirty="0">
              <a:latin typeface="Arial" charset="0"/>
              <a:cs typeface="Arial Bold" charset="0"/>
            </a:endParaRPr>
          </a:p>
          <a:p>
            <a:r>
              <a:rPr lang="en-US" sz="2400" dirty="0">
                <a:latin typeface="Arial" charset="0"/>
                <a:cs typeface="Arial Bold" charset="0"/>
              </a:rPr>
              <a:t>Passage length – 400-900 words</a:t>
            </a:r>
          </a:p>
          <a:p>
            <a:endParaRPr lang="en-US" sz="2400" dirty="0">
              <a:latin typeface="Arial" charset="0"/>
              <a:cs typeface="Arial Bold" charset="0"/>
            </a:endParaRPr>
          </a:p>
          <a:p>
            <a:r>
              <a:rPr lang="en-US" sz="2400" dirty="0">
                <a:latin typeface="Arial" charset="0"/>
                <a:cs typeface="Arial Bold" charset="0"/>
              </a:rPr>
              <a:t>Range of text complexity, including texts at the college- and career-ready level</a:t>
            </a:r>
          </a:p>
          <a:p>
            <a:endParaRPr lang="en-US" sz="2400" dirty="0">
              <a:latin typeface="Arial" charset="0"/>
              <a:cs typeface="Arial Bold" charset="0"/>
            </a:endParaRPr>
          </a:p>
          <a:p>
            <a:r>
              <a:rPr lang="en-US" sz="2400" dirty="0">
                <a:latin typeface="Arial" charset="0"/>
                <a:cs typeface="Arial Bold" charset="0"/>
              </a:rPr>
              <a:t>Technology-enhanced items and extended response</a:t>
            </a:r>
          </a:p>
        </p:txBody>
      </p:sp>
      <p:grpSp>
        <p:nvGrpSpPr>
          <p:cNvPr id="4" name="Group 3"/>
          <p:cNvGrpSpPr/>
          <p:nvPr/>
        </p:nvGrpSpPr>
        <p:grpSpPr>
          <a:xfrm>
            <a:off x="7315899" y="440761"/>
            <a:ext cx="1404938" cy="1404938"/>
            <a:chOff x="2182812" y="1436591"/>
            <a:chExt cx="1404938" cy="1404938"/>
          </a:xfrm>
        </p:grpSpPr>
        <p:sp>
          <p:nvSpPr>
            <p:cNvPr id="5" name="Oval 4"/>
            <p:cNvSpPr/>
            <p:nvPr/>
          </p:nvSpPr>
          <p:spPr>
            <a:xfrm>
              <a:off x="2182812" y="1436591"/>
              <a:ext cx="1404938" cy="140493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057" y="1675228"/>
              <a:ext cx="1078523" cy="876300"/>
            </a:xfrm>
            <a:prstGeom prst="rect">
              <a:avLst/>
            </a:prstGeom>
          </p:spPr>
        </p:pic>
      </p:grpSp>
      <p:sp>
        <p:nvSpPr>
          <p:cNvPr id="7" name="Slide Number Placeholder 3"/>
          <p:cNvSpPr>
            <a:spLocks noGrp="1"/>
          </p:cNvSpPr>
          <p:nvPr>
            <p:ph type="sldNum" sz="quarter" idx="4294967295"/>
          </p:nvPr>
        </p:nvSpPr>
        <p:spPr>
          <a:xfrm>
            <a:off x="457200" y="6299737"/>
            <a:ext cx="458938" cy="321599"/>
          </a:xfrm>
          <a:prstGeom prst="rect">
            <a:avLst/>
          </a:prstGeom>
        </p:spPr>
        <p:txBody>
          <a:bodyPr/>
          <a:lstStyle/>
          <a:p>
            <a:fld id="{A0787430-367F-844C-868B-A0250E95AAAB}" type="slidenum">
              <a:rPr lang="en-US" smtClean="0"/>
              <a:pPr/>
              <a:t>21</a:t>
            </a:fld>
            <a:endParaRPr lang="en-US" dirty="0"/>
          </a:p>
        </p:txBody>
      </p:sp>
    </p:spTree>
    <p:extLst>
      <p:ext uri="{BB962C8B-B14F-4D97-AF65-F5344CB8AC3E}">
        <p14:creationId xmlns:p14="http://schemas.microsoft.com/office/powerpoint/2010/main" val="100177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Overview of Mathematical Reasoning Test</a:t>
            </a:r>
          </a:p>
        </p:txBody>
      </p:sp>
      <p:sp>
        <p:nvSpPr>
          <p:cNvPr id="3" name="Content Placeholder 2"/>
          <p:cNvSpPr>
            <a:spLocks noGrp="1"/>
          </p:cNvSpPr>
          <p:nvPr>
            <p:ph idx="1"/>
          </p:nvPr>
        </p:nvSpPr>
        <p:spPr>
          <a:xfrm>
            <a:off x="457200" y="1419401"/>
            <a:ext cx="8229600" cy="4616450"/>
          </a:xfrm>
        </p:spPr>
        <p:txBody>
          <a:bodyPr/>
          <a:lstStyle/>
          <a:p>
            <a:r>
              <a:rPr lang="en-US" sz="2400" dirty="0">
                <a:cs typeface="Arial Bold" charset="0"/>
              </a:rPr>
              <a:t>Content</a:t>
            </a:r>
          </a:p>
          <a:p>
            <a:pPr lvl="1"/>
            <a:r>
              <a:rPr lang="en-US" sz="2000" dirty="0">
                <a:cs typeface="Arial Bold" charset="0"/>
              </a:rPr>
              <a:t>45% - Quantitative Problem Solving</a:t>
            </a:r>
          </a:p>
          <a:p>
            <a:pPr lvl="2"/>
            <a:r>
              <a:rPr lang="en-US" sz="2000" dirty="0">
                <a:cs typeface="Arial Bold" charset="0"/>
              </a:rPr>
              <a:t>Number operations</a:t>
            </a:r>
          </a:p>
          <a:p>
            <a:pPr lvl="2"/>
            <a:r>
              <a:rPr lang="en-US" sz="2000" dirty="0">
                <a:cs typeface="Arial Bold" charset="0"/>
              </a:rPr>
              <a:t>Geometric thinking</a:t>
            </a:r>
          </a:p>
          <a:p>
            <a:pPr lvl="1"/>
            <a:r>
              <a:rPr lang="en-US" sz="2000" dirty="0">
                <a:cs typeface="Arial Bold" charset="0"/>
              </a:rPr>
              <a:t>55% - Algebraic Problem Solving</a:t>
            </a:r>
          </a:p>
          <a:p>
            <a:pPr lvl="1"/>
            <a:endParaRPr lang="en-US" sz="2000" dirty="0">
              <a:cs typeface="Arial Bold" charset="0"/>
            </a:endParaRPr>
          </a:p>
          <a:p>
            <a:r>
              <a:rPr lang="en-US" sz="2400" dirty="0">
                <a:cs typeface="Arial Bold" charset="0"/>
              </a:rPr>
              <a:t>Texas Instruments - TI 30XS Multiview™ (calculator allowed on most items</a:t>
            </a:r>
          </a:p>
          <a:p>
            <a:endParaRPr lang="en-US" sz="2400" dirty="0">
              <a:cs typeface="Arial Bold" charset="0"/>
            </a:endParaRPr>
          </a:p>
          <a:p>
            <a:r>
              <a:rPr lang="en-US" sz="2400" dirty="0">
                <a:cs typeface="Arial Bold" charset="0"/>
              </a:rPr>
              <a:t>Integration of mathematical practices</a:t>
            </a:r>
          </a:p>
          <a:p>
            <a:endParaRPr lang="en-US" sz="2400" dirty="0">
              <a:cs typeface="Arial Bold" charset="0"/>
            </a:endParaRPr>
          </a:p>
          <a:p>
            <a:r>
              <a:rPr lang="en-US" sz="2400" dirty="0">
                <a:cs typeface="Arial Bold" charset="0"/>
              </a:rPr>
              <a:t>Formula page, symbols, and calculator page provided</a:t>
            </a:r>
          </a:p>
        </p:txBody>
      </p:sp>
      <p:pic>
        <p:nvPicPr>
          <p:cNvPr id="4" name="Picture 12" descr="math.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866" y="1061156"/>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4294967295"/>
          </p:nvPr>
        </p:nvSpPr>
        <p:spPr>
          <a:xfrm>
            <a:off x="457200" y="6299737"/>
            <a:ext cx="458938" cy="321599"/>
          </a:xfrm>
          <a:prstGeom prst="rect">
            <a:avLst/>
          </a:prstGeom>
        </p:spPr>
        <p:txBody>
          <a:bodyPr/>
          <a:lstStyle/>
          <a:p>
            <a:fld id="{A0787430-367F-844C-868B-A0250E95AAAB}" type="slidenum">
              <a:rPr lang="en-US" smtClean="0"/>
              <a:pPr/>
              <a:t>22</a:t>
            </a:fld>
            <a:endParaRPr lang="en-US" dirty="0"/>
          </a:p>
        </p:txBody>
      </p:sp>
    </p:spTree>
    <p:extLst>
      <p:ext uri="{BB962C8B-B14F-4D97-AF65-F5344CB8AC3E}">
        <p14:creationId xmlns:p14="http://schemas.microsoft.com/office/powerpoint/2010/main" val="58504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Overview of Social Studies Test</a:t>
            </a:r>
          </a:p>
        </p:txBody>
      </p:sp>
      <p:sp>
        <p:nvSpPr>
          <p:cNvPr id="3" name="Content Placeholder 2"/>
          <p:cNvSpPr>
            <a:spLocks noGrp="1"/>
          </p:cNvSpPr>
          <p:nvPr>
            <p:ph idx="1"/>
          </p:nvPr>
        </p:nvSpPr>
        <p:spPr>
          <a:xfrm>
            <a:off x="457200" y="1112444"/>
            <a:ext cx="8229600" cy="4616450"/>
          </a:xfrm>
        </p:spPr>
        <p:txBody>
          <a:bodyPr>
            <a:normAutofit/>
          </a:bodyPr>
          <a:lstStyle/>
          <a:p>
            <a:r>
              <a:rPr lang="en-US" sz="2400" dirty="0"/>
              <a:t>Content</a:t>
            </a:r>
          </a:p>
          <a:p>
            <a:pPr lvl="1"/>
            <a:r>
              <a:rPr lang="en-US" sz="2000" dirty="0"/>
              <a:t>50% - Civics and Government</a:t>
            </a:r>
          </a:p>
          <a:p>
            <a:pPr lvl="1"/>
            <a:r>
              <a:rPr lang="en-US" sz="2000" dirty="0"/>
              <a:t>20% - United States History</a:t>
            </a:r>
          </a:p>
          <a:p>
            <a:pPr lvl="1"/>
            <a:r>
              <a:rPr lang="en-US" sz="2000" dirty="0"/>
              <a:t>15% - Economics</a:t>
            </a:r>
          </a:p>
          <a:p>
            <a:pPr lvl="1"/>
            <a:r>
              <a:rPr lang="en-US" sz="2000" dirty="0"/>
              <a:t>15% - Geography and the World</a:t>
            </a:r>
          </a:p>
          <a:p>
            <a:r>
              <a:rPr lang="en-US" sz="2400" dirty="0"/>
              <a:t>Themes</a:t>
            </a:r>
          </a:p>
          <a:p>
            <a:pPr lvl="1"/>
            <a:r>
              <a:rPr lang="en-US" sz="2000" dirty="0"/>
              <a:t>Development of Modern Liberties and Democracy</a:t>
            </a:r>
          </a:p>
          <a:p>
            <a:pPr lvl="1"/>
            <a:r>
              <a:rPr lang="en-US" sz="2000" dirty="0"/>
              <a:t>Dynamic Responses in Societal Systems </a:t>
            </a:r>
          </a:p>
          <a:p>
            <a:pPr lvl="1"/>
            <a:endParaRPr lang="en-US" sz="2000" dirty="0"/>
          </a:p>
          <a:p>
            <a:r>
              <a:rPr lang="en-US" sz="2400" dirty="0">
                <a:cs typeface="Arial Bold" charset="0"/>
              </a:rPr>
              <a:t>Social Studies Practices – analyzing, thinking, reasoning</a:t>
            </a:r>
          </a:p>
          <a:p>
            <a:endParaRPr lang="en-US" sz="2400" dirty="0">
              <a:cs typeface="Arial Bold" charset="0"/>
            </a:endParaRPr>
          </a:p>
          <a:p>
            <a:r>
              <a:rPr lang="en-US" sz="2400" dirty="0">
                <a:cs typeface="Arial Bold" charset="0"/>
              </a:rPr>
              <a:t>Technology-enhanced question items</a:t>
            </a:r>
          </a:p>
        </p:txBody>
      </p:sp>
      <p:pic>
        <p:nvPicPr>
          <p:cNvPr id="4" name="Picture 12" descr="social_studies_glob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0845" y="378177"/>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4294967295"/>
          </p:nvPr>
        </p:nvSpPr>
        <p:spPr>
          <a:xfrm>
            <a:off x="457200" y="6299737"/>
            <a:ext cx="458938" cy="321599"/>
          </a:xfrm>
          <a:prstGeom prst="rect">
            <a:avLst/>
          </a:prstGeom>
        </p:spPr>
        <p:txBody>
          <a:bodyPr/>
          <a:lstStyle/>
          <a:p>
            <a:fld id="{A0787430-367F-844C-868B-A0250E95AAAB}" type="slidenum">
              <a:rPr lang="en-US" smtClean="0"/>
              <a:pPr/>
              <a:t>23</a:t>
            </a:fld>
            <a:endParaRPr lang="en-US" dirty="0"/>
          </a:p>
        </p:txBody>
      </p:sp>
    </p:spTree>
    <p:extLst>
      <p:ext uri="{BB962C8B-B14F-4D97-AF65-F5344CB8AC3E}">
        <p14:creationId xmlns:p14="http://schemas.microsoft.com/office/powerpoint/2010/main" val="231035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Overview of Science Test</a:t>
            </a:r>
          </a:p>
        </p:txBody>
      </p:sp>
      <p:sp>
        <p:nvSpPr>
          <p:cNvPr id="3" name="Content Placeholder 2"/>
          <p:cNvSpPr>
            <a:spLocks noGrp="1"/>
          </p:cNvSpPr>
          <p:nvPr>
            <p:ph idx="1"/>
          </p:nvPr>
        </p:nvSpPr>
        <p:spPr>
          <a:xfrm>
            <a:off x="457200" y="1295222"/>
            <a:ext cx="8229600" cy="4616450"/>
          </a:xfrm>
        </p:spPr>
        <p:txBody>
          <a:bodyPr/>
          <a:lstStyle/>
          <a:p>
            <a:r>
              <a:rPr lang="en-US" sz="2400" dirty="0"/>
              <a:t>Content</a:t>
            </a:r>
          </a:p>
          <a:p>
            <a:pPr lvl="1"/>
            <a:r>
              <a:rPr lang="en-US" sz="2000" dirty="0"/>
              <a:t>Life Science – 40%</a:t>
            </a:r>
          </a:p>
          <a:p>
            <a:pPr lvl="1"/>
            <a:r>
              <a:rPr lang="en-US" sz="2000" dirty="0"/>
              <a:t>Physical Science – 40%</a:t>
            </a:r>
          </a:p>
          <a:p>
            <a:pPr lvl="1"/>
            <a:r>
              <a:rPr lang="en-US" sz="2000" dirty="0"/>
              <a:t>Earth and Space Science – 20% Themes </a:t>
            </a:r>
          </a:p>
          <a:p>
            <a:r>
              <a:rPr lang="en-US" sz="2400" dirty="0"/>
              <a:t>Themes</a:t>
            </a:r>
          </a:p>
          <a:p>
            <a:pPr lvl="1"/>
            <a:r>
              <a:rPr lang="en-US" sz="2000" dirty="0"/>
              <a:t>Human Health and Living Systems</a:t>
            </a:r>
          </a:p>
          <a:p>
            <a:pPr lvl="1"/>
            <a:r>
              <a:rPr lang="en-US" sz="2000" dirty="0"/>
              <a:t>Energy and Related Systems</a:t>
            </a:r>
          </a:p>
          <a:p>
            <a:pPr lvl="1"/>
            <a:endParaRPr lang="en-US" sz="2000" dirty="0"/>
          </a:p>
          <a:p>
            <a:r>
              <a:rPr lang="en-US" sz="2400" dirty="0">
                <a:cs typeface="Arial Bold" charset="0"/>
              </a:rPr>
              <a:t>Science Practices – reasoning and thinking scientifically</a:t>
            </a:r>
          </a:p>
          <a:p>
            <a:endParaRPr lang="en-US" sz="2400" dirty="0">
              <a:cs typeface="Arial Bold" charset="0"/>
            </a:endParaRPr>
          </a:p>
          <a:p>
            <a:r>
              <a:rPr lang="en-US" sz="2400" dirty="0">
                <a:cs typeface="Arial Bold" charset="0"/>
              </a:rPr>
              <a:t>Question types - Technology-enhanced items </a:t>
            </a:r>
            <a:endParaRPr lang="en-US" sz="2300" dirty="0">
              <a:cs typeface="Arial Bold" charset="0"/>
            </a:endParaRPr>
          </a:p>
        </p:txBody>
      </p:sp>
      <p:pic>
        <p:nvPicPr>
          <p:cNvPr id="4" name="Picture 13" descr="scienc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8755" y="464256"/>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4294967295"/>
          </p:nvPr>
        </p:nvSpPr>
        <p:spPr>
          <a:xfrm>
            <a:off x="457200" y="6299737"/>
            <a:ext cx="458938" cy="321599"/>
          </a:xfrm>
          <a:prstGeom prst="rect">
            <a:avLst/>
          </a:prstGeom>
        </p:spPr>
        <p:txBody>
          <a:bodyPr/>
          <a:lstStyle/>
          <a:p>
            <a:fld id="{A0787430-367F-844C-868B-A0250E95AAAB}" type="slidenum">
              <a:rPr lang="en-US" smtClean="0"/>
              <a:pPr/>
              <a:t>24</a:t>
            </a:fld>
            <a:endParaRPr lang="en-US" dirty="0"/>
          </a:p>
        </p:txBody>
      </p:sp>
    </p:spTree>
    <p:extLst>
      <p:ext uri="{BB962C8B-B14F-4D97-AF65-F5344CB8AC3E}">
        <p14:creationId xmlns:p14="http://schemas.microsoft.com/office/powerpoint/2010/main" val="198008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p:txBody>
          <a:bodyPr/>
          <a:lstStyle/>
          <a:p>
            <a:r>
              <a:rPr lang="en-US" sz="4800" b="1" spc="-75" dirty="0"/>
              <a:t>Important Tools for the Classroom</a:t>
            </a:r>
            <a:endParaRPr lang="en-US" dirty="0"/>
          </a:p>
        </p:txBody>
      </p:sp>
      <p:sp>
        <p:nvSpPr>
          <p:cNvPr id="6" name="Text Placeholder 5">
            <a:extLst>
              <a:ext uri="{FF2B5EF4-FFF2-40B4-BE49-F238E27FC236}">
                <a16:creationId xmlns:a16="http://schemas.microsoft.com/office/drawing/2014/main" id="{71C6C985-AAFA-AA40-8274-71A0669CA8E6}"/>
              </a:ext>
            </a:extLst>
          </p:cNvPr>
          <p:cNvSpPr>
            <a:spLocks noGrp="1"/>
          </p:cNvSpPr>
          <p:nvPr>
            <p:ph type="body" idx="1"/>
          </p:nvPr>
        </p:nvSpPr>
        <p:spPr>
          <a:xfrm>
            <a:off x="301086" y="4716966"/>
            <a:ext cx="4457701" cy="1092820"/>
          </a:xfrm>
        </p:spPr>
        <p:txBody>
          <a:bodyPr/>
          <a:lstStyle/>
          <a:p>
            <a:r>
              <a:rPr lang="en-US" dirty="0"/>
              <a:t>Reasoning through Language Arts, Mathematical Reasoning, Science, and Social Studies</a:t>
            </a:r>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25</a:t>
            </a:fld>
            <a:endParaRPr lang="en-US"/>
          </a:p>
        </p:txBody>
      </p:sp>
      <p:pic>
        <p:nvPicPr>
          <p:cNvPr id="13" name="Picture Placeholder 12">
            <a:extLst>
              <a:ext uri="{FF2B5EF4-FFF2-40B4-BE49-F238E27FC236}">
                <a16:creationId xmlns:a16="http://schemas.microsoft.com/office/drawing/2014/main" id="{BFC52E47-E16A-504A-8BF0-51182B6B1191}"/>
              </a:ext>
            </a:extLst>
          </p:cNvPr>
          <p:cNvPicPr>
            <a:picLocks noGrp="1" noChangeAspect="1"/>
          </p:cNvPicPr>
          <p:nvPr>
            <p:ph type="pic" sz="quarter" idx="11"/>
          </p:nvPr>
        </p:nvPicPr>
        <p:blipFill>
          <a:blip r:embed="rId2"/>
          <a:srcRect l="29377" r="29377"/>
          <a:stretch>
            <a:fillRect/>
          </a:stretch>
        </p:blipFill>
        <p:spPr>
          <a:xfrm>
            <a:off x="5043490" y="230188"/>
            <a:ext cx="4100513" cy="6627813"/>
          </a:xfrm>
        </p:spPr>
      </p:pic>
    </p:spTree>
    <p:extLst>
      <p:ext uri="{BB962C8B-B14F-4D97-AF65-F5344CB8AC3E}">
        <p14:creationId xmlns:p14="http://schemas.microsoft.com/office/powerpoint/2010/main" val="319464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normAutofit/>
          </a:bodyPr>
          <a:lstStyle/>
          <a:p>
            <a:pPr eaLnBrk="1" hangingPunct="1"/>
            <a:r>
              <a:rPr lang="en-US" dirty="0">
                <a:latin typeface="Arial" charset="0"/>
                <a:ea typeface="MS PGothic" charset="0"/>
              </a:rPr>
              <a:t>From Targets to Indicators to Application</a:t>
            </a:r>
          </a:p>
        </p:txBody>
      </p:sp>
      <p:sp>
        <p:nvSpPr>
          <p:cNvPr id="15363" name="Slide Number Placeholder 3"/>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AEAD1D2E-FD75-EE43-B2F5-0F96B5E0E9EC}" type="slidenum">
              <a:rPr lang="en-US" sz="1200">
                <a:solidFill>
                  <a:schemeClr val="bg1">
                    <a:lumMod val="65000"/>
                  </a:schemeClr>
                </a:solidFill>
              </a:rPr>
              <a:pPr/>
              <a:t>26</a:t>
            </a:fld>
            <a:endParaRPr lang="en-US" sz="1200" dirty="0">
              <a:solidFill>
                <a:schemeClr val="bg1">
                  <a:lumMod val="65000"/>
                </a:schemeClr>
              </a:solidFill>
            </a:endParaRPr>
          </a:p>
        </p:txBody>
      </p:sp>
      <p:pic>
        <p:nvPicPr>
          <p:cNvPr id="2" name="Content Placeholder 1"/>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1" t="13986" r="-2392" b="5841"/>
          <a:stretch/>
        </p:blipFill>
        <p:spPr>
          <a:xfrm>
            <a:off x="739775" y="2155826"/>
            <a:ext cx="8404225" cy="3545728"/>
          </a:xfrm>
        </p:spPr>
      </p:pic>
      <p:sp>
        <p:nvSpPr>
          <p:cNvPr id="3" name="TextBox 2"/>
          <p:cNvSpPr txBox="1"/>
          <p:nvPr/>
        </p:nvSpPr>
        <p:spPr>
          <a:xfrm>
            <a:off x="2438398" y="1452920"/>
            <a:ext cx="5222582" cy="969496"/>
          </a:xfrm>
          <a:prstGeom prst="rect">
            <a:avLst/>
          </a:prstGeom>
          <a:noFill/>
        </p:spPr>
        <p:txBody>
          <a:bodyPr wrap="square" rtlCol="0">
            <a:spAutoFit/>
          </a:bodyPr>
          <a:lstStyle/>
          <a:p>
            <a:r>
              <a:rPr lang="en-US" sz="1950" b="1" dirty="0"/>
              <a:t>Assessment Targets </a:t>
            </a:r>
            <a:r>
              <a:rPr lang="en-US" sz="1950" dirty="0">
                <a:latin typeface="Arial" charset="0"/>
                <a:ea typeface="MS PGothic" charset="0"/>
              </a:rPr>
              <a:t>describe the general concepts that are assessed on the GED</a:t>
            </a:r>
            <a:r>
              <a:rPr lang="en-US" sz="1950" baseline="30000" dirty="0">
                <a:latin typeface="Arial" charset="0"/>
                <a:ea typeface="MS PGothic" charset="0"/>
              </a:rPr>
              <a:t>®</a:t>
            </a:r>
            <a:r>
              <a:rPr lang="en-US" sz="1950" dirty="0">
                <a:latin typeface="Arial" charset="0"/>
                <a:ea typeface="MS PGothic" charset="0"/>
              </a:rPr>
              <a:t> test</a:t>
            </a:r>
          </a:p>
          <a:p>
            <a:endParaRPr lang="en-US" dirty="0"/>
          </a:p>
        </p:txBody>
      </p:sp>
      <p:sp>
        <p:nvSpPr>
          <p:cNvPr id="4" name="TextBox 3"/>
          <p:cNvSpPr txBox="1"/>
          <p:nvPr/>
        </p:nvSpPr>
        <p:spPr>
          <a:xfrm>
            <a:off x="739776" y="4054317"/>
            <a:ext cx="3957730" cy="1292662"/>
          </a:xfrm>
          <a:prstGeom prst="rect">
            <a:avLst/>
          </a:prstGeom>
          <a:noFill/>
        </p:spPr>
        <p:txBody>
          <a:bodyPr wrap="square" rtlCol="0">
            <a:spAutoFit/>
          </a:bodyPr>
          <a:lstStyle/>
          <a:p>
            <a:r>
              <a:rPr lang="en-US" sz="1950" b="1" dirty="0"/>
              <a:t>Indicators</a:t>
            </a:r>
            <a:r>
              <a:rPr lang="en-US" sz="1950" dirty="0"/>
              <a:t> </a:t>
            </a:r>
            <a:r>
              <a:rPr lang="en-US" sz="1950" dirty="0">
                <a:latin typeface="Arial" charset="0"/>
                <a:ea typeface="MS PGothic" charset="0"/>
              </a:rPr>
              <a:t>are fine-grained descriptions of individual skills contained within an assessment target</a:t>
            </a:r>
            <a:endParaRPr lang="en-US" sz="1950" dirty="0"/>
          </a:p>
        </p:txBody>
      </p:sp>
      <p:sp>
        <p:nvSpPr>
          <p:cNvPr id="7" name="TextBox 6"/>
          <p:cNvSpPr txBox="1"/>
          <p:nvPr/>
        </p:nvSpPr>
        <p:spPr>
          <a:xfrm>
            <a:off x="4887683" y="4016824"/>
            <a:ext cx="3516542" cy="969496"/>
          </a:xfrm>
          <a:prstGeom prst="rect">
            <a:avLst/>
          </a:prstGeom>
          <a:noFill/>
        </p:spPr>
        <p:txBody>
          <a:bodyPr wrap="square" rtlCol="0">
            <a:spAutoFit/>
          </a:bodyPr>
          <a:lstStyle/>
          <a:p>
            <a:r>
              <a:rPr lang="en-US" sz="1950" b="1" dirty="0"/>
              <a:t>Application</a:t>
            </a:r>
            <a:r>
              <a:rPr lang="en-US" sz="1950" dirty="0"/>
              <a:t> </a:t>
            </a:r>
            <a:r>
              <a:rPr lang="en-US" sz="1950" dirty="0">
                <a:latin typeface="Arial" charset="0"/>
                <a:ea typeface="MS PGothic" charset="0"/>
              </a:rPr>
              <a:t>describes what to look for in student work</a:t>
            </a:r>
            <a:endParaRPr lang="en-US" sz="1950" i="1" dirty="0">
              <a:latin typeface="Arial" charset="0"/>
              <a:ea typeface="MS PGothic" charset="0"/>
            </a:endParaRPr>
          </a:p>
          <a:p>
            <a:endParaRPr lang="en-US" dirty="0"/>
          </a:p>
        </p:txBody>
      </p:sp>
      <p:sp>
        <p:nvSpPr>
          <p:cNvPr id="5" name="TextBox 4">
            <a:extLst>
              <a:ext uri="{FF2B5EF4-FFF2-40B4-BE49-F238E27FC236}">
                <a16:creationId xmlns:a16="http://schemas.microsoft.com/office/drawing/2014/main" id="{770903C5-139C-44CF-9173-C5B734651F51}"/>
              </a:ext>
            </a:extLst>
          </p:cNvPr>
          <p:cNvSpPr txBox="1"/>
          <p:nvPr/>
        </p:nvSpPr>
        <p:spPr>
          <a:xfrm>
            <a:off x="4946596" y="5580543"/>
            <a:ext cx="4388036" cy="461665"/>
          </a:xfrm>
          <a:prstGeom prst="rect">
            <a:avLst/>
          </a:prstGeom>
          <a:noFill/>
        </p:spPr>
        <p:txBody>
          <a:bodyPr wrap="square" rtlCol="0">
            <a:spAutoFit/>
          </a:bodyPr>
          <a:lstStyle/>
          <a:p>
            <a:r>
              <a:rPr lang="en-US" sz="2400" dirty="0">
                <a:hlinkClick r:id="rId4"/>
              </a:rPr>
              <a:t>Assessment Guide for Educators</a:t>
            </a:r>
            <a:endParaRPr lang="en-US" sz="2400" dirty="0"/>
          </a:p>
        </p:txBody>
      </p:sp>
    </p:spTree>
    <p:extLst>
      <p:ext uri="{BB962C8B-B14F-4D97-AF65-F5344CB8AC3E}">
        <p14:creationId xmlns:p14="http://schemas.microsoft.com/office/powerpoint/2010/main" val="129736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n-US" dirty="0">
                <a:latin typeface="Arial" charset="0"/>
                <a:ea typeface="MS PGothic" charset="0"/>
              </a:rPr>
              <a:t>Example </a:t>
            </a:r>
          </a:p>
        </p:txBody>
      </p:sp>
      <p:sp>
        <p:nvSpPr>
          <p:cNvPr id="16387" name="Slide Number Placeholder 3"/>
          <p:cNvSpPr>
            <a:spLocks noGrp="1"/>
          </p:cNvSpPr>
          <p:nvPr>
            <p:ph type="sldNum" sz="quarter" idx="4294967295"/>
          </p:nvPr>
        </p:nvSpPr>
        <p:spPr bwMode="auto">
          <a:xfrm>
            <a:off x="457200" y="6299200"/>
            <a:ext cx="458788" cy="322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3BA279E4-258F-504F-9E4F-11D05633F5C6}" type="slidenum">
              <a:rPr lang="en-US" sz="1200">
                <a:solidFill>
                  <a:srgbClr val="0084A9"/>
                </a:solidFill>
              </a:rPr>
              <a:pPr/>
              <a:t>27</a:t>
            </a:fld>
            <a:endParaRPr lang="en-US" sz="1200" dirty="0">
              <a:solidFill>
                <a:srgbClr val="0084A9"/>
              </a:solidFill>
            </a:endParaRPr>
          </a:p>
        </p:txBody>
      </p:sp>
      <p:graphicFrame>
        <p:nvGraphicFramePr>
          <p:cNvPr id="3" name="Table 2"/>
          <p:cNvGraphicFramePr>
            <a:graphicFrameLocks noGrp="1"/>
          </p:cNvGraphicFramePr>
          <p:nvPr>
            <p:extLst/>
          </p:nvPr>
        </p:nvGraphicFramePr>
        <p:xfrm>
          <a:off x="198120" y="1218954"/>
          <a:ext cx="8778239" cy="5516835"/>
        </p:xfrm>
        <a:graphic>
          <a:graphicData uri="http://schemas.openxmlformats.org/drawingml/2006/table">
            <a:tbl>
              <a:tblPr firstRow="1" firstCol="1" bandRow="1">
                <a:tableStyleId>{B301B821-A1FF-4177-AEE7-76D212191A09}</a:tableStyleId>
              </a:tblPr>
              <a:tblGrid>
                <a:gridCol w="1859280">
                  <a:extLst>
                    <a:ext uri="{9D8B030D-6E8A-4147-A177-3AD203B41FA5}">
                      <a16:colId xmlns:a16="http://schemas.microsoft.com/office/drawing/2014/main" val="20000"/>
                    </a:ext>
                  </a:extLst>
                </a:gridCol>
                <a:gridCol w="2087880">
                  <a:extLst>
                    <a:ext uri="{9D8B030D-6E8A-4147-A177-3AD203B41FA5}">
                      <a16:colId xmlns:a16="http://schemas.microsoft.com/office/drawing/2014/main" val="20001"/>
                    </a:ext>
                  </a:extLst>
                </a:gridCol>
                <a:gridCol w="4831079">
                  <a:extLst>
                    <a:ext uri="{9D8B030D-6E8A-4147-A177-3AD203B41FA5}">
                      <a16:colId xmlns:a16="http://schemas.microsoft.com/office/drawing/2014/main" val="20002"/>
                    </a:ext>
                  </a:extLst>
                </a:gridCol>
              </a:tblGrid>
              <a:tr h="594315">
                <a:tc>
                  <a:txBody>
                    <a:bodyPr/>
                    <a:lstStyle/>
                    <a:p>
                      <a:pPr marL="0" marR="0" algn="ctr">
                        <a:spcBef>
                          <a:spcPts val="0"/>
                        </a:spcBef>
                        <a:spcAft>
                          <a:spcPts val="0"/>
                        </a:spcAft>
                      </a:pPr>
                      <a:r>
                        <a:rPr lang="en-US" sz="1700" dirty="0">
                          <a:effectLst/>
                          <a:latin typeface="Century Gothic" panose="020B0502020202020204" pitchFamily="34" charset="0"/>
                        </a:rPr>
                        <a:t>Assessment Target</a:t>
                      </a:r>
                      <a:endParaRPr lang="en-US" sz="1700" dirty="0">
                        <a:solidFill>
                          <a:srgbClr val="006788"/>
                        </a:solidFill>
                        <a:effectLst/>
                        <a:latin typeface="Century Gothic" panose="020B0502020202020204" pitchFamily="34"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700" dirty="0">
                          <a:effectLst/>
                          <a:latin typeface="Century Gothic" panose="020B0502020202020204" pitchFamily="34" charset="0"/>
                        </a:rPr>
                        <a:t>Indicators</a:t>
                      </a:r>
                      <a:endParaRPr lang="en-US" sz="1700" dirty="0">
                        <a:solidFill>
                          <a:srgbClr val="006788"/>
                        </a:solidFill>
                        <a:effectLst/>
                        <a:latin typeface="Century Gothic" panose="020B0502020202020204" pitchFamily="34"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buFontTx/>
                        <a:buNone/>
                      </a:pPr>
                      <a:r>
                        <a:rPr lang="en-US" sz="1700" dirty="0">
                          <a:effectLst/>
                          <a:latin typeface="Century Gothic" panose="020B0502020202020204" pitchFamily="34" charset="0"/>
                        </a:rPr>
                        <a:t>What to look for in student work: </a:t>
                      </a:r>
                    </a:p>
                    <a:p>
                      <a:pPr marL="0" marR="0" indent="0" algn="ctr">
                        <a:spcBef>
                          <a:spcPts val="0"/>
                        </a:spcBef>
                        <a:spcAft>
                          <a:spcPts val="0"/>
                        </a:spcAft>
                        <a:buFontTx/>
                        <a:buNone/>
                      </a:pPr>
                      <a:r>
                        <a:rPr lang="en-US" sz="1700" dirty="0">
                          <a:effectLst/>
                          <a:latin typeface="Century Gothic" panose="020B0502020202020204" pitchFamily="34" charset="0"/>
                        </a:rPr>
                        <a:t>The student has . . . </a:t>
                      </a:r>
                      <a:endParaRPr lang="en-US" sz="1700" dirty="0">
                        <a:solidFill>
                          <a:srgbClr val="006788"/>
                        </a:solidFill>
                        <a:effectLst/>
                        <a:latin typeface="Century Gothic" panose="020B0502020202020204" pitchFamily="34"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565887">
                <a:tc>
                  <a:txBody>
                    <a:bodyPr/>
                    <a:lstStyle/>
                    <a:p>
                      <a:pPr eaLnBrk="1" hangingPunct="1">
                        <a:defRPr/>
                      </a:pPr>
                      <a:r>
                        <a:rPr lang="en-US" altLang="en-US" sz="1700" dirty="0">
                          <a:latin typeface="Century Gothic" panose="020B0502020202020204" pitchFamily="34" charset="0"/>
                          <a:cs typeface="ＭＳ Ｐゴシック" charset="0"/>
                        </a:rPr>
                        <a:t>SP.2 Investigation Design (Experimental and Observational)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US" sz="1700" dirty="0">
                          <a:latin typeface="Century Gothic" panose="020B0502020202020204" pitchFamily="34" charset="0"/>
                        </a:rPr>
                        <a:t>SP.2.b Identify and refine hypotheses for scientific investigations</a:t>
                      </a:r>
                    </a:p>
                    <a:p>
                      <a:endParaRPr lang="en-US" altLang="en-US" sz="1700" dirty="0">
                        <a:latin typeface="Century Gothic" panose="020B0502020202020204" pitchFamily="34" charset="0"/>
                      </a:endParaRPr>
                    </a:p>
                    <a:p>
                      <a:r>
                        <a:rPr lang="en-US" altLang="en-US" sz="1700" dirty="0">
                          <a:latin typeface="Century Gothic" panose="020B0502020202020204" pitchFamily="34" charset="0"/>
                        </a:rPr>
                        <a:t>SP.2.e Identify and interpret independent and dependent variables in scientific investigations.</a:t>
                      </a:r>
                    </a:p>
                    <a:p>
                      <a:pPr marL="0" marR="0">
                        <a:spcBef>
                          <a:spcPts val="0"/>
                        </a:spcBef>
                        <a:spcAft>
                          <a:spcPts val="0"/>
                        </a:spcAft>
                      </a:pPr>
                      <a:r>
                        <a:rPr lang="en-US" sz="1700" dirty="0">
                          <a:effectLst/>
                          <a:latin typeface="Century Gothic" panose="020B0502020202020204" pitchFamily="34" charset="0"/>
                        </a:rPr>
                        <a:t> </a:t>
                      </a:r>
                      <a:endParaRPr lang="en-US" sz="1700" dirty="0">
                        <a:solidFill>
                          <a:srgbClr val="006788"/>
                        </a:solidFill>
                        <a:effectLst/>
                        <a:latin typeface="Century Gothic" panose="020B0502020202020204" pitchFamily="34" charset="0"/>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dirty="0">
                          <a:latin typeface="Century Gothic" panose="020B0502020202020204" pitchFamily="34" charset="0"/>
                        </a:rPr>
                        <a:t>identified a hypothesis for a given scientific investigation.</a:t>
                      </a:r>
                    </a:p>
                    <a:p>
                      <a:pPr marL="285750" indent="-285750">
                        <a:buFont typeface="Arial" panose="020B0604020202020204" pitchFamily="34" charset="0"/>
                        <a:buChar char="•"/>
                      </a:pPr>
                      <a:r>
                        <a:rPr lang="en-US" sz="1700" dirty="0">
                          <a:latin typeface="Century Gothic" panose="020B0502020202020204" pitchFamily="34" charset="0"/>
                        </a:rPr>
                        <a:t>differentiated between an appropriate hypothesis and a poorly conceived hypothesis.</a:t>
                      </a:r>
                    </a:p>
                    <a:p>
                      <a:pPr marL="285750" indent="-285750">
                        <a:buFont typeface="Arial" panose="020B0604020202020204" pitchFamily="34" charset="0"/>
                        <a:buChar char="•"/>
                      </a:pPr>
                      <a:r>
                        <a:rPr lang="en-US" sz="1700" dirty="0">
                          <a:latin typeface="Century Gothic" panose="020B0502020202020204" pitchFamily="34" charset="0"/>
                        </a:rPr>
                        <a:t>used a hypothesis to support or challenge a given conclusion.</a:t>
                      </a:r>
                    </a:p>
                    <a:p>
                      <a:pPr marL="285750" indent="-285750">
                        <a:buFont typeface="Arial" panose="020B0604020202020204" pitchFamily="34" charset="0"/>
                        <a:buChar char="•"/>
                      </a:pPr>
                      <a:r>
                        <a:rPr lang="en-US" sz="1700" dirty="0">
                          <a:latin typeface="Century Gothic" panose="020B0502020202020204" pitchFamily="34" charset="0"/>
                        </a:rPr>
                        <a:t>identified a hypothesis for a given data set.</a:t>
                      </a:r>
                    </a:p>
                    <a:p>
                      <a:pPr marL="285750" indent="-285750">
                        <a:buFont typeface="Arial" panose="020B0604020202020204" pitchFamily="34" charset="0"/>
                        <a:buChar char="•"/>
                      </a:pPr>
                      <a:r>
                        <a:rPr lang="en-US" sz="1700" dirty="0">
                          <a:latin typeface="Century Gothic" panose="020B0502020202020204" pitchFamily="34" charset="0"/>
                        </a:rPr>
                        <a:t>refined a hypothesis to more appropriately suit a scientific experiment.</a:t>
                      </a:r>
                    </a:p>
                    <a:p>
                      <a:pPr marL="285750" indent="-285750">
                        <a:buFont typeface="Arial" panose="020B0604020202020204" pitchFamily="34" charset="0"/>
                        <a:buChar char="•"/>
                        <a:defRPr/>
                      </a:pPr>
                      <a:r>
                        <a:rPr lang="en-US" sz="1700" dirty="0">
                          <a:latin typeface="Century Gothic" panose="020B0502020202020204" pitchFamily="34" charset="0"/>
                          <a:cs typeface="ＭＳ Ｐゴシック" charset="0"/>
                        </a:rPr>
                        <a:t>identified the independent variable in a given investigation.</a:t>
                      </a:r>
                    </a:p>
                    <a:p>
                      <a:pPr marL="285750" indent="-285750">
                        <a:buFont typeface="Arial" panose="020B0604020202020204" pitchFamily="34" charset="0"/>
                        <a:buChar char="•"/>
                        <a:defRPr/>
                      </a:pPr>
                      <a:r>
                        <a:rPr lang="en-US" sz="1700" dirty="0">
                          <a:latin typeface="Century Gothic" panose="020B0502020202020204" pitchFamily="34" charset="0"/>
                          <a:cs typeface="ＭＳ Ｐゴシック" charset="0"/>
                        </a:rPr>
                        <a:t>identified the dependent variable in a given investigation.</a:t>
                      </a:r>
                    </a:p>
                    <a:p>
                      <a:pPr marL="285750" indent="-285750">
                        <a:buFont typeface="Arial" panose="020B0604020202020204" pitchFamily="34" charset="0"/>
                        <a:buChar char="•"/>
                        <a:defRPr/>
                      </a:pPr>
                      <a:r>
                        <a:rPr lang="en-US" sz="1700" dirty="0">
                          <a:latin typeface="Century Gothic" panose="020B0502020202020204" pitchFamily="34" charset="0"/>
                          <a:cs typeface="ＭＳ Ｐゴシック" charset="0"/>
                        </a:rPr>
                        <a:t>fully explained the relationship between the independent and dependent variables in a given experiment.</a:t>
                      </a:r>
                    </a:p>
                    <a:p>
                      <a:pPr marL="285750" indent="-285750">
                        <a:buFont typeface="Arial" panose="020B0604020202020204" pitchFamily="34" charset="0"/>
                        <a:buChar char="•"/>
                      </a:pPr>
                      <a:endParaRPr lang="en-US" sz="1700" dirty="0">
                        <a:latin typeface="Century Gothic" panose="020B0502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Slide Number Placeholder 3"/>
          <p:cNvSpPr>
            <a:spLocks noGrp="1"/>
          </p:cNvSpPr>
          <p:nvPr>
            <p:ph type="sldNum" sz="quarter" idx="4294967295"/>
          </p:nvPr>
        </p:nvSpPr>
        <p:spPr>
          <a:xfrm>
            <a:off x="457200" y="6299737"/>
            <a:ext cx="458938" cy="321599"/>
          </a:xfrm>
          <a:prstGeom prst="rect">
            <a:avLst/>
          </a:prstGeom>
        </p:spPr>
        <p:txBody>
          <a:bodyPr/>
          <a:lstStyle/>
          <a:p>
            <a:fld id="{A0787430-367F-844C-868B-A0250E95AAAB}" type="slidenum">
              <a:rPr lang="en-US" smtClean="0"/>
              <a:pPr/>
              <a:t>27</a:t>
            </a:fld>
            <a:endParaRPr lang="en-US" dirty="0"/>
          </a:p>
        </p:txBody>
      </p:sp>
    </p:spTree>
    <p:extLst>
      <p:ext uri="{BB962C8B-B14F-4D97-AF65-F5344CB8AC3E}">
        <p14:creationId xmlns:p14="http://schemas.microsoft.com/office/powerpoint/2010/main" val="31250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GED</a:t>
            </a:r>
            <a:r>
              <a:rPr lang="en-US" baseline="30000" dirty="0"/>
              <a:t>®</a:t>
            </a:r>
            <a:r>
              <a:rPr lang="en-US" dirty="0"/>
              <a:t> Passing Performance Level</a:t>
            </a:r>
          </a:p>
        </p:txBody>
      </p:sp>
      <p:graphicFrame>
        <p:nvGraphicFramePr>
          <p:cNvPr id="5" name="Content Placeholder 6"/>
          <p:cNvGraphicFramePr>
            <a:graphicFrameLocks/>
          </p:cNvGraphicFramePr>
          <p:nvPr>
            <p:extLst/>
          </p:nvPr>
        </p:nvGraphicFramePr>
        <p:xfrm>
          <a:off x="533400" y="1694462"/>
          <a:ext cx="8229600" cy="21031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gridSpan="3">
                  <a:txBody>
                    <a:bodyPr/>
                    <a:lstStyle/>
                    <a:p>
                      <a:pPr algn="ctr"/>
                      <a:r>
                        <a:rPr lang="en-US" sz="2400" dirty="0">
                          <a:effectLst>
                            <a:outerShdw blurRad="38100" dist="38100" dir="2700000" algn="tl">
                              <a:srgbClr val="000000">
                                <a:alpha val="43137"/>
                              </a:srgbClr>
                            </a:outerShdw>
                          </a:effectLst>
                        </a:rPr>
                        <a:t>Pass/High</a:t>
                      </a:r>
                      <a:r>
                        <a:rPr lang="en-US" sz="2400" baseline="0" dirty="0">
                          <a:effectLst>
                            <a:outerShdw blurRad="38100" dist="38100" dir="2700000" algn="tl">
                              <a:srgbClr val="000000">
                                <a:alpha val="43137"/>
                              </a:srgbClr>
                            </a:outerShdw>
                          </a:effectLst>
                        </a:rPr>
                        <a:t> School Equivalence</a:t>
                      </a:r>
                      <a:endParaRPr lang="en-US" sz="2400" dirty="0">
                        <a:solidFill>
                          <a:srgbClr val="FF0000"/>
                        </a:solidFill>
                        <a:effectLst>
                          <a:outerShdw blurRad="38100" dist="38100" dir="2700000" algn="tl">
                            <a:srgbClr val="000000">
                              <a:alpha val="43137"/>
                            </a:srgbClr>
                          </a:outerShdw>
                        </a:effectLst>
                        <a:latin typeface="Century Gothic" panose="020B0502020202020204" pitchFamily="34" charset="0"/>
                      </a:endParaRP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2400" dirty="0">
                        <a:solidFill>
                          <a:srgbClr val="FF0000"/>
                        </a:solidFill>
                        <a:effectLst>
                          <a:outerShdw blurRad="38100" dist="38100" dir="2700000" algn="tl">
                            <a:srgbClr val="000000">
                              <a:alpha val="43137"/>
                            </a:srgbClr>
                          </a:outerShdw>
                        </a:effectLst>
                        <a:latin typeface="Century Gothic" panose="020B0502020202020204" pitchFamily="34" charset="0"/>
                      </a:endParaRP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2400" dirty="0">
                        <a:solidFill>
                          <a:srgbClr val="FF0000"/>
                        </a:solidFill>
                        <a:effectLst>
                          <a:outerShdw blurRad="38100" dist="38100" dir="2700000" algn="tl">
                            <a:srgbClr val="000000">
                              <a:alpha val="43137"/>
                            </a:srgbClr>
                          </a:outerShdw>
                        </a:effectLst>
                        <a:latin typeface="Century Gothic" panose="020B0502020202020204" pitchFamily="34" charset="0"/>
                      </a:endParaRP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ctr"/>
                      <a:r>
                        <a:rPr lang="en-US" sz="2400" dirty="0"/>
                        <a:t>145-164</a:t>
                      </a:r>
                      <a:endParaRPr lang="en-US" sz="2400" b="1" dirty="0">
                        <a:solidFill>
                          <a:srgbClr val="FF0000"/>
                        </a:solidFill>
                        <a:latin typeface="Century Gothic" panose="020B0502020202020204" pitchFamily="34" charset="0"/>
                      </a:endParaRP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t>165 - 174</a:t>
                      </a:r>
                      <a:endParaRPr lang="en-US" sz="2400" b="1" dirty="0">
                        <a:solidFill>
                          <a:srgbClr val="FF0000"/>
                        </a:solidFill>
                        <a:latin typeface="Century Gothic" panose="020B0502020202020204" pitchFamily="34" charset="0"/>
                      </a:endParaRP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t>175-200</a:t>
                      </a:r>
                      <a:endParaRPr lang="en-US" sz="2400" b="1" dirty="0">
                        <a:solidFill>
                          <a:srgbClr val="FF0000"/>
                        </a:solidFill>
                        <a:latin typeface="Century Gothic" panose="020B0502020202020204" pitchFamily="34" charset="0"/>
                      </a:endParaRP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algn="ctr"/>
                      <a:r>
                        <a:rPr lang="en-US" sz="2400" dirty="0"/>
                        <a:t>PLDs level 2 – Pass Skills</a:t>
                      </a:r>
                      <a:endParaRPr lang="en-US" sz="2400" dirty="0">
                        <a:solidFill>
                          <a:srgbClr val="FF0000"/>
                        </a:solidFill>
                        <a:latin typeface="Century Gothic" panose="020B0502020202020204" pitchFamily="34" charset="0"/>
                      </a:endParaRP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t>PLDs level 2 - Pass+ Skills</a:t>
                      </a:r>
                    </a:p>
                    <a:p>
                      <a:pPr algn="ctr"/>
                      <a:endParaRPr lang="en-US" sz="2400" dirty="0">
                        <a:solidFill>
                          <a:srgbClr val="FF0000"/>
                        </a:solidFill>
                        <a:latin typeface="Century Gothic" panose="020B0502020202020204" pitchFamily="34" charset="0"/>
                      </a:endParaRP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t>PLDs level 2 Pass++ skills</a:t>
                      </a:r>
                      <a:endParaRPr lang="en-US" sz="2400" dirty="0">
                        <a:solidFill>
                          <a:srgbClr val="FF0000"/>
                        </a:solidFill>
                        <a:latin typeface="Century Gothic" panose="020B0502020202020204" pitchFamily="34" charset="0"/>
                      </a:endParaRP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9" name="Slide Number Placeholder 3"/>
          <p:cNvSpPr>
            <a:spLocks noGrp="1"/>
          </p:cNvSpPr>
          <p:nvPr>
            <p:ph type="sldNum" sz="quarter" idx="4294967295"/>
          </p:nvPr>
        </p:nvSpPr>
        <p:spPr>
          <a:xfrm>
            <a:off x="457200" y="6299737"/>
            <a:ext cx="458938" cy="321599"/>
          </a:xfrm>
          <a:prstGeom prst="rect">
            <a:avLst/>
          </a:prstGeom>
        </p:spPr>
        <p:txBody>
          <a:bodyPr/>
          <a:lstStyle/>
          <a:p>
            <a:fld id="{A0787430-367F-844C-868B-A0250E95AAAB}" type="slidenum">
              <a:rPr lang="en-US" smtClean="0"/>
              <a:pPr/>
              <a:t>28</a:t>
            </a:fld>
            <a:endParaRPr lang="en-US" dirty="0"/>
          </a:p>
        </p:txBody>
      </p:sp>
      <p:sp>
        <p:nvSpPr>
          <p:cNvPr id="3" name="TextBox 2">
            <a:extLst>
              <a:ext uri="{FF2B5EF4-FFF2-40B4-BE49-F238E27FC236}">
                <a16:creationId xmlns:a16="http://schemas.microsoft.com/office/drawing/2014/main" id="{ED08551F-1326-456A-8B07-3D591F7A3DD5}"/>
              </a:ext>
            </a:extLst>
          </p:cNvPr>
          <p:cNvSpPr txBox="1"/>
          <p:nvPr/>
        </p:nvSpPr>
        <p:spPr>
          <a:xfrm>
            <a:off x="753035" y="4482353"/>
            <a:ext cx="7512424" cy="523220"/>
          </a:xfrm>
          <a:prstGeom prst="rect">
            <a:avLst/>
          </a:prstGeom>
          <a:noFill/>
        </p:spPr>
        <p:txBody>
          <a:bodyPr wrap="square" rtlCol="0">
            <a:spAutoFit/>
          </a:bodyPr>
          <a:lstStyle/>
          <a:p>
            <a:r>
              <a:rPr lang="en-US" sz="2800" dirty="0">
                <a:hlinkClick r:id="rId3"/>
              </a:rPr>
              <a:t>Performance Level Descriptors</a:t>
            </a:r>
            <a:endParaRPr lang="en-US" sz="2800" dirty="0"/>
          </a:p>
        </p:txBody>
      </p:sp>
    </p:spTree>
    <p:extLst>
      <p:ext uri="{BB962C8B-B14F-4D97-AF65-F5344CB8AC3E}">
        <p14:creationId xmlns:p14="http://schemas.microsoft.com/office/powerpoint/2010/main" val="1853107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083" y="635438"/>
            <a:ext cx="8513956" cy="1165587"/>
          </a:xfrm>
        </p:spPr>
        <p:txBody>
          <a:bodyPr>
            <a:normAutofit/>
          </a:bodyPr>
          <a:lstStyle/>
          <a:p>
            <a:r>
              <a:rPr lang="en-US" sz="3600" dirty="0"/>
              <a:t>Performance Level Descriptors (PLDs)</a:t>
            </a:r>
          </a:p>
        </p:txBody>
      </p:sp>
      <p:sp>
        <p:nvSpPr>
          <p:cNvPr id="4" name="Slide Number Placeholder 3"/>
          <p:cNvSpPr>
            <a:spLocks noGrp="1"/>
          </p:cNvSpPr>
          <p:nvPr>
            <p:ph type="sldNum" sz="quarter" idx="4294967295"/>
          </p:nvPr>
        </p:nvSpPr>
        <p:spPr>
          <a:xfrm>
            <a:off x="457200" y="6299200"/>
            <a:ext cx="458788" cy="322263"/>
          </a:xfrm>
          <a:prstGeom prst="rect">
            <a:avLst/>
          </a:prstGeom>
        </p:spPr>
        <p:txBody>
          <a:bodyPr/>
          <a:lstStyle/>
          <a:p>
            <a:pPr>
              <a:defRPr/>
            </a:pPr>
            <a:fld id="{D7424F65-3AF9-43AC-B3BB-2E4AFDF865B9}" type="slidenum">
              <a:rPr lang="en-US" altLang="en-US" smtClean="0"/>
              <a:pPr>
                <a:defRPr/>
              </a:pPr>
              <a:t>29</a:t>
            </a:fld>
            <a:endParaRPr lang="en-US" altLang="en-US" dirty="0"/>
          </a:p>
        </p:txBody>
      </p:sp>
      <p:sp>
        <p:nvSpPr>
          <p:cNvPr id="3" name="Content Placeholder 2"/>
          <p:cNvSpPr>
            <a:spLocks noGrp="1"/>
          </p:cNvSpPr>
          <p:nvPr>
            <p:ph idx="4294967295"/>
          </p:nvPr>
        </p:nvSpPr>
        <p:spPr>
          <a:xfrm>
            <a:off x="387049" y="1231639"/>
            <a:ext cx="5511727" cy="4884348"/>
          </a:xfrm>
        </p:spPr>
        <p:txBody>
          <a:bodyPr>
            <a:normAutofit lnSpcReduction="10000"/>
          </a:bodyPr>
          <a:lstStyle/>
          <a:p>
            <a:endParaRPr lang="en-US" dirty="0"/>
          </a:p>
          <a:p>
            <a:r>
              <a:rPr lang="en-US" sz="1950" dirty="0"/>
              <a:t>Most under-used resources</a:t>
            </a:r>
          </a:p>
          <a:p>
            <a:endParaRPr lang="en-US" sz="1950" dirty="0"/>
          </a:p>
          <a:p>
            <a:r>
              <a:rPr lang="en-US" sz="1950" dirty="0"/>
              <a:t>Helpful tool for the classroom</a:t>
            </a:r>
          </a:p>
          <a:p>
            <a:endParaRPr lang="en-US" sz="1950" dirty="0"/>
          </a:p>
          <a:p>
            <a:r>
              <a:rPr lang="en-US" sz="1950" dirty="0"/>
              <a:t>Details the skills students need to pass the test</a:t>
            </a:r>
          </a:p>
          <a:p>
            <a:endParaRPr lang="en-US" sz="1950" dirty="0"/>
          </a:p>
          <a:p>
            <a:r>
              <a:rPr lang="en-US" sz="1950" dirty="0"/>
              <a:t>Two formats </a:t>
            </a:r>
          </a:p>
          <a:p>
            <a:pPr lvl="1"/>
            <a:r>
              <a:rPr lang="en-US" dirty="0"/>
              <a:t>Official Version</a:t>
            </a:r>
          </a:p>
          <a:p>
            <a:pPr lvl="1"/>
            <a:r>
              <a:rPr lang="en-US" dirty="0"/>
              <a:t>Test-taker Version</a:t>
            </a:r>
          </a:p>
          <a:p>
            <a:pPr marL="342883" lvl="1" indent="0">
              <a:buNone/>
            </a:pPr>
            <a:endParaRPr lang="en-US" dirty="0"/>
          </a:p>
          <a:p>
            <a:r>
              <a:rPr lang="en-US" sz="1950" dirty="0"/>
              <a:t>What skills are demonstrated at each level</a:t>
            </a:r>
          </a:p>
          <a:p>
            <a:endParaRPr lang="en-US" sz="1950" dirty="0"/>
          </a:p>
          <a:p>
            <a:r>
              <a:rPr lang="en-US" sz="1950" dirty="0"/>
              <a:t>What skills need development to advance to the next level</a:t>
            </a:r>
          </a:p>
          <a:p>
            <a:endParaRPr lang="en-US" dirty="0"/>
          </a:p>
          <a:p>
            <a:endParaRPr lang="en-US" dirty="0"/>
          </a:p>
        </p:txBody>
      </p:sp>
      <p:pic>
        <p:nvPicPr>
          <p:cNvPr id="8" name="Picture 7">
            <a:extLst>
              <a:ext uri="{FF2B5EF4-FFF2-40B4-BE49-F238E27FC236}">
                <a16:creationId xmlns:a16="http://schemas.microsoft.com/office/drawing/2014/main" id="{F4C9EEDD-B199-437F-BE54-318796AE2D71}"/>
              </a:ext>
            </a:extLst>
          </p:cNvPr>
          <p:cNvPicPr>
            <a:picLocks noChangeAspect="1"/>
          </p:cNvPicPr>
          <p:nvPr/>
        </p:nvPicPr>
        <p:blipFill>
          <a:blip r:embed="rId3"/>
          <a:stretch>
            <a:fillRect/>
          </a:stretch>
        </p:blipFill>
        <p:spPr>
          <a:xfrm>
            <a:off x="5898776" y="1356781"/>
            <a:ext cx="3172638" cy="4047584"/>
          </a:xfrm>
          <a:prstGeom prst="rect">
            <a:avLst/>
          </a:prstGeom>
        </p:spPr>
      </p:pic>
    </p:spTree>
    <p:extLst>
      <p:ext uri="{BB962C8B-B14F-4D97-AF65-F5344CB8AC3E}">
        <p14:creationId xmlns:p14="http://schemas.microsoft.com/office/powerpoint/2010/main" val="417482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316E4-F9DC-4487-BCFD-230C4220BB72}"/>
              </a:ext>
            </a:extLst>
          </p:cNvPr>
          <p:cNvSpPr>
            <a:spLocks noGrp="1"/>
          </p:cNvSpPr>
          <p:nvPr>
            <p:ph type="title"/>
          </p:nvPr>
        </p:nvSpPr>
        <p:spPr/>
        <p:txBody>
          <a:bodyPr/>
          <a:lstStyle/>
          <a:p>
            <a:r>
              <a:rPr lang="en-US" dirty="0"/>
              <a:t>Getting to know you!</a:t>
            </a:r>
          </a:p>
        </p:txBody>
      </p:sp>
      <p:sp>
        <p:nvSpPr>
          <p:cNvPr id="3" name="Content Placeholder 2">
            <a:extLst>
              <a:ext uri="{FF2B5EF4-FFF2-40B4-BE49-F238E27FC236}">
                <a16:creationId xmlns:a16="http://schemas.microsoft.com/office/drawing/2014/main" id="{1FB5C61B-2D84-4D11-B4DE-C4412C1875A4}"/>
              </a:ext>
            </a:extLst>
          </p:cNvPr>
          <p:cNvSpPr>
            <a:spLocks noGrp="1"/>
          </p:cNvSpPr>
          <p:nvPr>
            <p:ph idx="1"/>
          </p:nvPr>
        </p:nvSpPr>
        <p:spPr>
          <a:xfrm>
            <a:off x="301083" y="1825624"/>
            <a:ext cx="8513956" cy="4507267"/>
          </a:xfrm>
        </p:spPr>
        <p:txBody>
          <a:bodyPr>
            <a:normAutofit/>
          </a:bodyPr>
          <a:lstStyle/>
          <a:p>
            <a:pPr marL="0" indent="0">
              <a:buNone/>
            </a:pPr>
            <a:r>
              <a:rPr lang="en-US" dirty="0"/>
              <a:t>Who is at the GED International Summit for the first time?</a:t>
            </a:r>
          </a:p>
          <a:p>
            <a:pPr marL="0" indent="0">
              <a:buNone/>
            </a:pPr>
            <a:endParaRPr lang="en-US" dirty="0"/>
          </a:p>
          <a:p>
            <a:pPr marL="0" indent="0">
              <a:buNone/>
            </a:pPr>
            <a:r>
              <a:rPr lang="en-US" dirty="0"/>
              <a:t>Which countries are here today?</a:t>
            </a:r>
          </a:p>
          <a:p>
            <a:pPr marL="0" indent="0">
              <a:buNone/>
            </a:pPr>
            <a:endParaRPr lang="en-US" dirty="0"/>
          </a:p>
          <a:p>
            <a:pPr marL="0" indent="0">
              <a:buNone/>
            </a:pPr>
            <a:r>
              <a:rPr lang="en-US" dirty="0"/>
              <a:t>Which schools?</a:t>
            </a:r>
          </a:p>
          <a:p>
            <a:pPr marL="0" indent="0">
              <a:buNone/>
            </a:pPr>
            <a:endParaRPr lang="en-US" dirty="0"/>
          </a:p>
          <a:p>
            <a:pPr marL="0" indent="0">
              <a:buNone/>
            </a:pPr>
            <a:r>
              <a:rPr lang="en-US" dirty="0"/>
              <a:t>How many students are in your school (approx.)?</a:t>
            </a:r>
          </a:p>
          <a:p>
            <a:pPr marL="0" indent="0">
              <a:buNone/>
            </a:pPr>
            <a:endParaRPr lang="en-US" dirty="0"/>
          </a:p>
          <a:p>
            <a:pPr marL="0" indent="0">
              <a:buNone/>
            </a:pPr>
            <a:r>
              <a:rPr lang="en-US" dirty="0"/>
              <a:t>Who teaches all four content areas?</a:t>
            </a:r>
          </a:p>
          <a:p>
            <a:pPr marL="0" indent="0">
              <a:buNone/>
            </a:pPr>
            <a:r>
              <a:rPr lang="en-US" dirty="0"/>
              <a:t>	Math? RLA? Social Studies? Science?</a:t>
            </a:r>
          </a:p>
        </p:txBody>
      </p:sp>
      <p:sp>
        <p:nvSpPr>
          <p:cNvPr id="4" name="Slide Number Placeholder 3">
            <a:extLst>
              <a:ext uri="{FF2B5EF4-FFF2-40B4-BE49-F238E27FC236}">
                <a16:creationId xmlns:a16="http://schemas.microsoft.com/office/drawing/2014/main" id="{D6BFAB32-F494-4DF8-A9F0-A3D0DA866E1B}"/>
              </a:ext>
            </a:extLst>
          </p:cNvPr>
          <p:cNvSpPr>
            <a:spLocks noGrp="1"/>
          </p:cNvSpPr>
          <p:nvPr>
            <p:ph type="sldNum" sz="quarter" idx="12"/>
          </p:nvPr>
        </p:nvSpPr>
        <p:spPr/>
        <p:txBody>
          <a:bodyPr/>
          <a:lstStyle/>
          <a:p>
            <a:fld id="{BAE26A2A-DE5F-EA41-900F-AB5C4F1D9848}" type="slidenum">
              <a:rPr lang="en-US" smtClean="0"/>
              <a:t>3</a:t>
            </a:fld>
            <a:endParaRPr lang="en-US"/>
          </a:p>
        </p:txBody>
      </p:sp>
    </p:spTree>
    <p:extLst>
      <p:ext uri="{BB962C8B-B14F-4D97-AF65-F5344CB8AC3E}">
        <p14:creationId xmlns:p14="http://schemas.microsoft.com/office/powerpoint/2010/main" val="3679144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BB9DF-AED8-4CDE-8D5D-D1125ED09927}"/>
              </a:ext>
            </a:extLst>
          </p:cNvPr>
          <p:cNvSpPr>
            <a:spLocks noGrp="1"/>
          </p:cNvSpPr>
          <p:nvPr>
            <p:ph type="title"/>
          </p:nvPr>
        </p:nvSpPr>
        <p:spPr/>
        <p:txBody>
          <a:bodyPr/>
          <a:lstStyle/>
          <a:p>
            <a:r>
              <a:rPr lang="en-US" dirty="0"/>
              <a:t>Performance Level Descriptors (PLDs)</a:t>
            </a:r>
          </a:p>
        </p:txBody>
      </p:sp>
      <p:sp>
        <p:nvSpPr>
          <p:cNvPr id="4" name="Slide Number Placeholder 3">
            <a:extLst>
              <a:ext uri="{FF2B5EF4-FFF2-40B4-BE49-F238E27FC236}">
                <a16:creationId xmlns:a16="http://schemas.microsoft.com/office/drawing/2014/main" id="{3584B39F-089F-444C-9022-40C4F09B8CE1}"/>
              </a:ext>
            </a:extLst>
          </p:cNvPr>
          <p:cNvSpPr>
            <a:spLocks noGrp="1"/>
          </p:cNvSpPr>
          <p:nvPr>
            <p:ph type="sldNum" sz="quarter" idx="12"/>
          </p:nvPr>
        </p:nvSpPr>
        <p:spPr/>
        <p:txBody>
          <a:bodyPr/>
          <a:lstStyle/>
          <a:p>
            <a:fld id="{BAE26A2A-DE5F-EA41-900F-AB5C4F1D9848}" type="slidenum">
              <a:rPr lang="en-US" smtClean="0"/>
              <a:t>30</a:t>
            </a:fld>
            <a:endParaRPr lang="en-US"/>
          </a:p>
        </p:txBody>
      </p:sp>
      <p:pic>
        <p:nvPicPr>
          <p:cNvPr id="5" name="Picture 3">
            <a:extLst>
              <a:ext uri="{FF2B5EF4-FFF2-40B4-BE49-F238E27FC236}">
                <a16:creationId xmlns:a16="http://schemas.microsoft.com/office/drawing/2014/main" id="{DF92A318-9024-4DCE-A872-45CE43C07E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6284" y="2143438"/>
            <a:ext cx="7059363" cy="42956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a:extLst>
              <a:ext uri="{FF2B5EF4-FFF2-40B4-BE49-F238E27FC236}">
                <a16:creationId xmlns:a16="http://schemas.microsoft.com/office/drawing/2014/main" id="{17DB5C43-D10E-47D2-A4B2-ECA4275996E7}"/>
              </a:ext>
            </a:extLst>
          </p:cNvPr>
          <p:cNvSpPr txBox="1"/>
          <p:nvPr/>
        </p:nvSpPr>
        <p:spPr>
          <a:xfrm>
            <a:off x="681925" y="1518833"/>
            <a:ext cx="4835472" cy="438582"/>
          </a:xfrm>
          <a:prstGeom prst="rect">
            <a:avLst/>
          </a:prstGeom>
          <a:noFill/>
        </p:spPr>
        <p:txBody>
          <a:bodyPr wrap="square" rtlCol="0">
            <a:spAutoFit/>
          </a:bodyPr>
          <a:lstStyle/>
          <a:p>
            <a:r>
              <a:rPr lang="en-US" sz="2250" dirty="0">
                <a:latin typeface="Arial" panose="020B0604020202020204" pitchFamily="34" charset="0"/>
                <a:cs typeface="Arial" panose="020B0604020202020204" pitchFamily="34" charset="0"/>
              </a:rPr>
              <a:t>PLD’s  Across all Content Areas</a:t>
            </a:r>
          </a:p>
        </p:txBody>
      </p:sp>
    </p:spTree>
    <p:extLst>
      <p:ext uri="{BB962C8B-B14F-4D97-AF65-F5344CB8AC3E}">
        <p14:creationId xmlns:p14="http://schemas.microsoft.com/office/powerpoint/2010/main" val="3344405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How to Use PLDs in the Classroom</a:t>
            </a:r>
          </a:p>
        </p:txBody>
      </p:sp>
      <p:sp>
        <p:nvSpPr>
          <p:cNvPr id="3" name="Content Placeholder 2"/>
          <p:cNvSpPr>
            <a:spLocks noGrp="1"/>
          </p:cNvSpPr>
          <p:nvPr>
            <p:ph idx="1"/>
          </p:nvPr>
        </p:nvSpPr>
        <p:spPr>
          <a:xfrm>
            <a:off x="301083" y="1825624"/>
            <a:ext cx="8513956" cy="4270375"/>
          </a:xfrm>
        </p:spPr>
        <p:txBody>
          <a:bodyPr>
            <a:normAutofit/>
          </a:bodyPr>
          <a:lstStyle/>
          <a:p>
            <a:pPr marL="57167" indent="0">
              <a:buNone/>
            </a:pPr>
            <a:r>
              <a:rPr lang="en-US" sz="2800" b="1" dirty="0">
                <a:solidFill>
                  <a:srgbClr val="92D050"/>
                </a:solidFill>
              </a:rPr>
              <a:t>Use PLDs to:</a:t>
            </a:r>
          </a:p>
          <a:p>
            <a:pPr marL="400050" lvl="1" indent="0">
              <a:buNone/>
            </a:pPr>
            <a:r>
              <a:rPr lang="en-US" sz="2800" b="1" dirty="0">
                <a:solidFill>
                  <a:srgbClr val="92D050"/>
                </a:solidFill>
              </a:rPr>
              <a:t>Tip 1:</a:t>
            </a:r>
            <a:r>
              <a:rPr lang="en-US" sz="2800" b="1" dirty="0">
                <a:solidFill>
                  <a:srgbClr val="0084A9"/>
                </a:solidFill>
              </a:rPr>
              <a:t> </a:t>
            </a:r>
            <a:r>
              <a:rPr lang="en-US" sz="2800" dirty="0"/>
              <a:t>Assess student’s current skill level</a:t>
            </a:r>
          </a:p>
          <a:p>
            <a:pPr marL="400050" lvl="1" indent="0">
              <a:buNone/>
            </a:pPr>
            <a:endParaRPr lang="en-US" sz="2800" dirty="0"/>
          </a:p>
          <a:p>
            <a:pPr marL="1603375" lvl="1" indent="-1203325">
              <a:buNone/>
            </a:pPr>
            <a:r>
              <a:rPr lang="en-US" sz="2800" b="1" dirty="0">
                <a:solidFill>
                  <a:srgbClr val="92D050"/>
                </a:solidFill>
              </a:rPr>
              <a:t>Tip 2: </a:t>
            </a:r>
            <a:r>
              <a:rPr lang="en-US" sz="2800" dirty="0"/>
              <a:t>Determine when students are ready to test</a:t>
            </a:r>
          </a:p>
          <a:p>
            <a:pPr marL="1603375" lvl="1" indent="-1203325">
              <a:buNone/>
            </a:pPr>
            <a:endParaRPr lang="en-US" sz="2800" dirty="0"/>
          </a:p>
          <a:p>
            <a:pPr marL="400050" lvl="1" indent="0">
              <a:buNone/>
            </a:pPr>
            <a:r>
              <a:rPr lang="en-US" sz="2800" b="1" dirty="0">
                <a:solidFill>
                  <a:srgbClr val="92D050"/>
                </a:solidFill>
              </a:rPr>
              <a:t>Tip 3: </a:t>
            </a:r>
            <a:r>
              <a:rPr lang="en-US" sz="2800" dirty="0"/>
              <a:t>Shape learning activities</a:t>
            </a:r>
          </a:p>
          <a:p>
            <a:pPr marL="400050" lvl="1" indent="0">
              <a:buNone/>
            </a:pPr>
            <a:endParaRPr lang="en-US" sz="2800" dirty="0"/>
          </a:p>
          <a:p>
            <a:pPr marL="400050" lvl="1" indent="0">
              <a:buNone/>
            </a:pPr>
            <a:r>
              <a:rPr lang="en-US" sz="2800" b="1" dirty="0">
                <a:solidFill>
                  <a:srgbClr val="92D050"/>
                </a:solidFill>
              </a:rPr>
              <a:t>Tip 4: </a:t>
            </a:r>
            <a:r>
              <a:rPr lang="en-US" sz="2800" dirty="0"/>
              <a:t>Add perspective to lesson plans</a:t>
            </a:r>
          </a:p>
        </p:txBody>
      </p:sp>
      <p:sp>
        <p:nvSpPr>
          <p:cNvPr id="4" name="Slide Number Placeholder 3"/>
          <p:cNvSpPr>
            <a:spLocks noGrp="1"/>
          </p:cNvSpPr>
          <p:nvPr>
            <p:ph type="sldNum" sz="quarter" idx="4294967295"/>
          </p:nvPr>
        </p:nvSpPr>
        <p:spPr/>
        <p:txBody>
          <a:bodyPr/>
          <a:lstStyle/>
          <a:p>
            <a:pPr>
              <a:defRPr/>
            </a:pPr>
            <a:fld id="{D7424F65-3AF9-43AC-B3BB-2E4AFDF865B9}" type="slidenum">
              <a:rPr lang="en-US" altLang="en-US" smtClean="0"/>
              <a:pPr>
                <a:defRPr/>
              </a:pPr>
              <a:t>31</a:t>
            </a:fld>
            <a:endParaRPr lang="en-US" altLang="en-US" dirty="0"/>
          </a:p>
        </p:txBody>
      </p:sp>
    </p:spTree>
    <p:extLst>
      <p:ext uri="{BB962C8B-B14F-4D97-AF65-F5344CB8AC3E}">
        <p14:creationId xmlns:p14="http://schemas.microsoft.com/office/powerpoint/2010/main" val="337216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p:txBody>
          <a:bodyPr/>
          <a:lstStyle/>
          <a:p>
            <a:r>
              <a:rPr lang="en-US" sz="4800" b="1" spc="-75" dirty="0"/>
              <a:t>Skill Sets for High Impact Indicators Across Content Areas</a:t>
            </a:r>
            <a:endParaRPr lang="en-US" dirty="0"/>
          </a:p>
        </p:txBody>
      </p:sp>
      <p:sp>
        <p:nvSpPr>
          <p:cNvPr id="6" name="Text Placeholder 5">
            <a:extLst>
              <a:ext uri="{FF2B5EF4-FFF2-40B4-BE49-F238E27FC236}">
                <a16:creationId xmlns:a16="http://schemas.microsoft.com/office/drawing/2014/main" id="{71C6C985-AAFA-AA40-8274-71A0669CA8E6}"/>
              </a:ext>
            </a:extLst>
          </p:cNvPr>
          <p:cNvSpPr>
            <a:spLocks noGrp="1"/>
          </p:cNvSpPr>
          <p:nvPr>
            <p:ph type="body" idx="1"/>
          </p:nvPr>
        </p:nvSpPr>
        <p:spPr/>
        <p:txBody>
          <a:bodyPr/>
          <a:lstStyle/>
          <a:p>
            <a:r>
              <a:rPr lang="en-US" dirty="0"/>
              <a:t>Focusing Instruction</a:t>
            </a:r>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32</a:t>
            </a:fld>
            <a:endParaRPr lang="en-US"/>
          </a:p>
        </p:txBody>
      </p:sp>
      <p:pic>
        <p:nvPicPr>
          <p:cNvPr id="13" name="Picture Placeholder 12">
            <a:extLst>
              <a:ext uri="{FF2B5EF4-FFF2-40B4-BE49-F238E27FC236}">
                <a16:creationId xmlns:a16="http://schemas.microsoft.com/office/drawing/2014/main" id="{BFC52E47-E16A-504A-8BF0-51182B6B1191}"/>
              </a:ext>
            </a:extLst>
          </p:cNvPr>
          <p:cNvPicPr>
            <a:picLocks noGrp="1" noChangeAspect="1"/>
          </p:cNvPicPr>
          <p:nvPr>
            <p:ph type="pic" sz="quarter" idx="11"/>
          </p:nvPr>
        </p:nvPicPr>
        <p:blipFill>
          <a:blip r:embed="rId3"/>
          <a:srcRect l="29377" r="29377"/>
          <a:stretch>
            <a:fillRect/>
          </a:stretch>
        </p:blipFill>
        <p:spPr>
          <a:xfrm>
            <a:off x="5043490" y="230188"/>
            <a:ext cx="4100513" cy="6627813"/>
          </a:xfrm>
        </p:spPr>
      </p:pic>
    </p:spTree>
    <p:extLst>
      <p:ext uri="{BB962C8B-B14F-4D97-AF65-F5344CB8AC3E}">
        <p14:creationId xmlns:p14="http://schemas.microsoft.com/office/powerpoint/2010/main" val="2482997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7942" y="696036"/>
            <a:ext cx="5267099" cy="4653885"/>
          </a:xfrm>
        </p:spPr>
        <p:txBody>
          <a:bodyPr rtlCol="0">
            <a:noAutofit/>
          </a:bodyPr>
          <a:lstStyle/>
          <a:p>
            <a:pPr algn="ctr" eaLnBrk="1" fontAlgn="auto" hangingPunct="1">
              <a:spcAft>
                <a:spcPts val="0"/>
              </a:spcAft>
              <a:defRPr/>
            </a:pPr>
            <a:br>
              <a:rPr lang="en-US" sz="5400" dirty="0">
                <a:effectLst>
                  <a:outerShdw blurRad="38100" dist="38100" dir="2700000" algn="tl">
                    <a:srgbClr val="000000">
                      <a:alpha val="43137"/>
                    </a:srgbClr>
                  </a:outerShdw>
                </a:effectLst>
              </a:rPr>
            </a:br>
            <a:br>
              <a:rPr lang="en-US" sz="4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From Performance Level Descriptors </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to </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High Impact Indicators </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to </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Relationships between Indicators</a:t>
            </a:r>
          </a:p>
        </p:txBody>
      </p:sp>
      <p:pic>
        <p:nvPicPr>
          <p:cNvPr id="7" name="Picture 2"/>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41989" y="580856"/>
            <a:ext cx="2218925" cy="221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Down Arrow 7"/>
          <p:cNvSpPr/>
          <p:nvPr/>
        </p:nvSpPr>
        <p:spPr>
          <a:xfrm>
            <a:off x="1346602" y="3080790"/>
            <a:ext cx="987243" cy="984497"/>
          </a:xfrm>
          <a:prstGeom prst="downArrow">
            <a:avLst/>
          </a:prstGeom>
          <a:solidFill>
            <a:srgbClr val="0084A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703405" y="4526769"/>
            <a:ext cx="2328883" cy="1478983"/>
          </a:xfrm>
          <a:prstGeom prst="roundRect">
            <a:avLst/>
          </a:prstGeom>
          <a:solidFill>
            <a:srgbClr val="0084A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atin typeface="Arial Bold" panose="020B0704020202020204" pitchFamily="34" charset="0"/>
                <a:cs typeface="Arial Bold" panose="020B0704020202020204" pitchFamily="34" charset="0"/>
              </a:rPr>
              <a:t>High Impact Indicators</a:t>
            </a:r>
          </a:p>
        </p:txBody>
      </p:sp>
      <p:sp>
        <p:nvSpPr>
          <p:cNvPr id="6" name="Slide Number Placeholder 3"/>
          <p:cNvSpPr>
            <a:spLocks noGrp="1"/>
          </p:cNvSpPr>
          <p:nvPr>
            <p:ph type="sldNum" sz="quarter" idx="12"/>
          </p:nvPr>
        </p:nvSpPr>
        <p:spPr>
          <a:xfrm>
            <a:off x="457200" y="6299737"/>
            <a:ext cx="458938" cy="321599"/>
          </a:xfrm>
        </p:spPr>
        <p:txBody>
          <a:bodyPr/>
          <a:lstStyle/>
          <a:p>
            <a:fld id="{A0787430-367F-844C-868B-A0250E95AAAB}" type="slidenum">
              <a:rPr lang="en-US" smtClean="0"/>
              <a:t>33</a:t>
            </a:fld>
            <a:endParaRPr lang="en-US" dirty="0"/>
          </a:p>
        </p:txBody>
      </p:sp>
    </p:spTree>
    <p:extLst>
      <p:ext uri="{BB962C8B-B14F-4D97-AF65-F5344CB8AC3E}">
        <p14:creationId xmlns:p14="http://schemas.microsoft.com/office/powerpoint/2010/main" val="34726159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a:ea typeface="+mj-ea"/>
                <a:cs typeface="+mj-cs"/>
              </a:rPr>
              <a:t>What Are High Impact Indicators?</a:t>
            </a:r>
          </a:p>
        </p:txBody>
      </p:sp>
      <p:sp>
        <p:nvSpPr>
          <p:cNvPr id="14339" name="Content Placeholder 2"/>
          <p:cNvSpPr>
            <a:spLocks noGrp="1"/>
          </p:cNvSpPr>
          <p:nvPr>
            <p:ph idx="1"/>
          </p:nvPr>
        </p:nvSpPr>
        <p:spPr>
          <a:xfrm>
            <a:off x="348714" y="1602004"/>
            <a:ext cx="3928820" cy="4617147"/>
          </a:xfrm>
        </p:spPr>
        <p:txBody>
          <a:bodyPr>
            <a:noAutofit/>
          </a:bodyPr>
          <a:lstStyle/>
          <a:p>
            <a:pPr eaLnBrk="1" hangingPunct="1"/>
            <a:r>
              <a:rPr lang="en-US" dirty="0">
                <a:latin typeface="Arial" charset="0"/>
                <a:ea typeface="MS PGothic" charset="0"/>
              </a:rPr>
              <a:t>Important skills that are used across content areas</a:t>
            </a:r>
          </a:p>
          <a:p>
            <a:pPr eaLnBrk="1" hangingPunct="1"/>
            <a:endParaRPr lang="en-US" dirty="0">
              <a:latin typeface="Arial" charset="0"/>
              <a:ea typeface="MS PGothic" charset="0"/>
            </a:endParaRPr>
          </a:p>
          <a:p>
            <a:r>
              <a:rPr lang="en-US" dirty="0">
                <a:latin typeface="Arial" charset="0"/>
                <a:ea typeface="MS PGothic" charset="0"/>
              </a:rPr>
              <a:t>Based on research</a:t>
            </a:r>
          </a:p>
          <a:p>
            <a:pPr eaLnBrk="1" hangingPunct="1"/>
            <a:endParaRPr lang="en-US" dirty="0">
              <a:latin typeface="Arial" charset="0"/>
              <a:ea typeface="MS PGothic" charset="0"/>
            </a:endParaRPr>
          </a:p>
          <a:p>
            <a:pPr eaLnBrk="1" hangingPunct="1"/>
            <a:r>
              <a:rPr lang="en-US" dirty="0">
                <a:latin typeface="Arial" charset="0"/>
                <a:ea typeface="MS PGothic" charset="0"/>
              </a:rPr>
              <a:t>May currently receive light coverage in classroom</a:t>
            </a:r>
          </a:p>
          <a:p>
            <a:pPr eaLnBrk="1" hangingPunct="1"/>
            <a:endParaRPr lang="en-US" dirty="0">
              <a:latin typeface="Arial" charset="0"/>
              <a:ea typeface="MS PGothic" charset="0"/>
            </a:endParaRPr>
          </a:p>
          <a:p>
            <a:pPr eaLnBrk="1" hangingPunct="1"/>
            <a:r>
              <a:rPr lang="en-US" dirty="0">
                <a:latin typeface="Arial" charset="0"/>
                <a:ea typeface="MS PGothic" charset="0"/>
              </a:rPr>
              <a:t>Lend themselves to straightforward instruction</a:t>
            </a:r>
          </a:p>
          <a:p>
            <a:pPr eaLnBrk="1" hangingPunct="1"/>
            <a:endParaRPr lang="en-US" dirty="0">
              <a:latin typeface="Arial" charset="0"/>
              <a:ea typeface="MS PGothic" charset="0"/>
            </a:endParaRPr>
          </a:p>
        </p:txBody>
      </p:sp>
      <p:sp>
        <p:nvSpPr>
          <p:cNvPr id="3" name="Slide Number Placeholder 2">
            <a:extLst>
              <a:ext uri="{FF2B5EF4-FFF2-40B4-BE49-F238E27FC236}">
                <a16:creationId xmlns:a16="http://schemas.microsoft.com/office/drawing/2014/main" id="{88ABAFA0-962C-4F28-A6DC-FD44ABEA3CD5}"/>
              </a:ext>
            </a:extLst>
          </p:cNvPr>
          <p:cNvSpPr>
            <a:spLocks noGrp="1"/>
          </p:cNvSpPr>
          <p:nvPr>
            <p:ph type="sldNum" sz="quarter" idx="12"/>
          </p:nvPr>
        </p:nvSpPr>
        <p:spPr/>
        <p:txBody>
          <a:bodyPr/>
          <a:lstStyle/>
          <a:p>
            <a:fld id="{BAE26A2A-DE5F-EA41-900F-AB5C4F1D9848}" type="slidenum">
              <a:rPr lang="en-US" smtClean="0"/>
              <a:t>34</a:t>
            </a:fld>
            <a:endParaRPr lang="en-US"/>
          </a:p>
        </p:txBody>
      </p:sp>
      <p:pic>
        <p:nvPicPr>
          <p:cNvPr id="5" name="Picture 4">
            <a:extLst>
              <a:ext uri="{FF2B5EF4-FFF2-40B4-BE49-F238E27FC236}">
                <a16:creationId xmlns:a16="http://schemas.microsoft.com/office/drawing/2014/main" id="{D306E42E-9264-4F65-A1A5-95F873CD009E}"/>
              </a:ext>
            </a:extLst>
          </p:cNvPr>
          <p:cNvPicPr>
            <a:picLocks noChangeAspect="1"/>
          </p:cNvPicPr>
          <p:nvPr/>
        </p:nvPicPr>
        <p:blipFill>
          <a:blip r:embed="rId3"/>
          <a:stretch>
            <a:fillRect/>
          </a:stretch>
        </p:blipFill>
        <p:spPr>
          <a:xfrm>
            <a:off x="4004716" y="1679343"/>
            <a:ext cx="5086169" cy="3543582"/>
          </a:xfrm>
          <a:prstGeom prst="rect">
            <a:avLst/>
          </a:prstGeom>
        </p:spPr>
      </p:pic>
    </p:spTree>
    <p:extLst>
      <p:ext uri="{BB962C8B-B14F-4D97-AF65-F5344CB8AC3E}">
        <p14:creationId xmlns:p14="http://schemas.microsoft.com/office/powerpoint/2010/main" val="319208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normAutofit/>
          </a:bodyPr>
          <a:lstStyle/>
          <a:p>
            <a:r>
              <a:rPr lang="en-US" dirty="0"/>
              <a:t>It’s All About Relationships </a:t>
            </a:r>
          </a:p>
        </p:txBody>
      </p:sp>
      <p:sp>
        <p:nvSpPr>
          <p:cNvPr id="15362" name="Content Placeholder 2"/>
          <p:cNvSpPr>
            <a:spLocks noGrp="1"/>
          </p:cNvSpPr>
          <p:nvPr>
            <p:ph idx="1"/>
          </p:nvPr>
        </p:nvSpPr>
        <p:spPr>
          <a:xfrm>
            <a:off x="3729789" y="2184399"/>
            <a:ext cx="4957011" cy="3941763"/>
          </a:xfrm>
        </p:spPr>
        <p:txBody>
          <a:bodyPr/>
          <a:lstStyle/>
          <a:p>
            <a:r>
              <a:rPr lang="en-US" dirty="0"/>
              <a:t>Assist instructors in creating instructional plans that address the maximum number of skills</a:t>
            </a:r>
          </a:p>
          <a:p>
            <a:endParaRPr lang="en-US" dirty="0"/>
          </a:p>
          <a:p>
            <a:r>
              <a:rPr lang="en-US" dirty="0"/>
              <a:t>Assist students in applying skills in multiple ways and in a variety of contexts</a:t>
            </a:r>
          </a:p>
          <a:p>
            <a:endParaRPr lang="en-US" sz="2800" dirty="0"/>
          </a:p>
        </p:txBody>
      </p:sp>
      <p:sp>
        <p:nvSpPr>
          <p:cNvPr id="10" name="Slide Number Placeholder 3"/>
          <p:cNvSpPr>
            <a:spLocks noGrp="1"/>
          </p:cNvSpPr>
          <p:nvPr>
            <p:ph type="sldNum" sz="quarter" idx="4294967295"/>
          </p:nvPr>
        </p:nvSpPr>
        <p:spPr bwMode="auto">
          <a:xfrm>
            <a:off x="457200" y="6299200"/>
            <a:ext cx="458788" cy="322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AEAD1D2E-FD75-EE43-B2F5-0F96B5E0E9EC}" type="slidenum">
              <a:rPr lang="en-US" sz="1200">
                <a:solidFill>
                  <a:srgbClr val="0084A9"/>
                </a:solidFill>
              </a:rPr>
              <a:pPr/>
              <a:t>35</a:t>
            </a:fld>
            <a:endParaRPr lang="en-US" sz="1200" dirty="0">
              <a:solidFill>
                <a:srgbClr val="0084A9"/>
              </a:solidFill>
            </a:endParaRPr>
          </a:p>
        </p:txBody>
      </p:sp>
      <p:pic>
        <p:nvPicPr>
          <p:cNvPr id="2050" name="Picture 2" descr="https://missinformati0n.files.wordpress.com/2015/03/business-relationsh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55369"/>
            <a:ext cx="3101640" cy="3510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28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sz="3600" dirty="0"/>
              <a:t>An Example</a:t>
            </a:r>
          </a:p>
        </p:txBody>
      </p:sp>
      <p:graphicFrame>
        <p:nvGraphicFramePr>
          <p:cNvPr id="2" name="Diagram 1"/>
          <p:cNvGraphicFramePr/>
          <p:nvPr>
            <p:extLst>
              <p:ext uri="{D42A27DB-BD31-4B8C-83A1-F6EECF244321}">
                <p14:modId xmlns:p14="http://schemas.microsoft.com/office/powerpoint/2010/main" val="641856214"/>
              </p:ext>
            </p:extLst>
          </p:nvPr>
        </p:nvGraphicFramePr>
        <p:xfrm>
          <a:off x="241300" y="1065493"/>
          <a:ext cx="8648700" cy="5041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3"/>
          <p:cNvSpPr>
            <a:spLocks noGrp="1"/>
          </p:cNvSpPr>
          <p:nvPr>
            <p:ph type="sldNum" sz="quarter" idx="4294967295"/>
          </p:nvPr>
        </p:nvSpPr>
        <p:spPr bwMode="auto">
          <a:xfrm>
            <a:off x="457200" y="6299200"/>
            <a:ext cx="458788" cy="322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AEAD1D2E-FD75-EE43-B2F5-0F96B5E0E9EC}" type="slidenum">
              <a:rPr lang="en-US" sz="1200">
                <a:solidFill>
                  <a:srgbClr val="0084A9"/>
                </a:solidFill>
              </a:rPr>
              <a:pPr/>
              <a:t>36</a:t>
            </a:fld>
            <a:endParaRPr lang="en-US" sz="1200" dirty="0">
              <a:solidFill>
                <a:srgbClr val="0084A9"/>
              </a:solidFill>
            </a:endParaRPr>
          </a:p>
        </p:txBody>
      </p:sp>
    </p:spTree>
    <p:extLst>
      <p:ext uri="{BB962C8B-B14F-4D97-AF65-F5344CB8AC3E}">
        <p14:creationId xmlns:p14="http://schemas.microsoft.com/office/powerpoint/2010/main" val="33384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125"/>
            <a:ext cx="8420100" cy="798513"/>
          </a:xfrm>
        </p:spPr>
        <p:txBody>
          <a:bodyPr>
            <a:normAutofit/>
          </a:bodyPr>
          <a:lstStyle/>
          <a:p>
            <a:r>
              <a:rPr lang="en-US" dirty="0"/>
              <a:t>Digging Deeper: Let’s Look at Evidence</a:t>
            </a:r>
          </a:p>
        </p:txBody>
      </p:sp>
      <p:sp>
        <p:nvSpPr>
          <p:cNvPr id="4" name="Slide Number Placeholder 3"/>
          <p:cNvSpPr>
            <a:spLocks noGrp="1"/>
          </p:cNvSpPr>
          <p:nvPr>
            <p:ph type="sldNum" sz="quarter" idx="4294967295"/>
          </p:nvPr>
        </p:nvSpPr>
        <p:spPr>
          <a:xfrm>
            <a:off x="457200" y="6299200"/>
            <a:ext cx="458788" cy="322263"/>
          </a:xfrm>
          <a:prstGeom prst="rect">
            <a:avLst/>
          </a:prstGeom>
        </p:spPr>
        <p:txBody>
          <a:bodyPr/>
          <a:lstStyle/>
          <a:p>
            <a:pPr>
              <a:defRPr/>
            </a:pPr>
            <a:fld id="{D7424F65-3AF9-43AC-B3BB-2E4AFDF865B9}" type="slidenum">
              <a:rPr lang="en-US" altLang="en-US" smtClean="0"/>
              <a:pPr>
                <a:defRPr/>
              </a:pPr>
              <a:t>37</a:t>
            </a:fld>
            <a:endParaRPr lang="en-US" alt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15718752"/>
              </p:ext>
            </p:extLst>
          </p:nvPr>
        </p:nvGraphicFramePr>
        <p:xfrm>
          <a:off x="82923" y="1039906"/>
          <a:ext cx="8953500" cy="5490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8771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846"/>
            <a:ext cx="8367486" cy="797670"/>
          </a:xfrm>
        </p:spPr>
        <p:txBody>
          <a:bodyPr>
            <a:normAutofit/>
          </a:bodyPr>
          <a:lstStyle/>
          <a:p>
            <a:r>
              <a:rPr lang="en-US" dirty="0"/>
              <a:t>Where to Access HIIs and Relationships</a:t>
            </a:r>
          </a:p>
        </p:txBody>
      </p:sp>
      <p:sp>
        <p:nvSpPr>
          <p:cNvPr id="3" name="Content Placeholder 2"/>
          <p:cNvSpPr>
            <a:spLocks noGrp="1"/>
          </p:cNvSpPr>
          <p:nvPr>
            <p:ph idx="1"/>
          </p:nvPr>
        </p:nvSpPr>
        <p:spPr>
          <a:xfrm>
            <a:off x="268941" y="1434353"/>
            <a:ext cx="4372002" cy="1201271"/>
          </a:xfrm>
        </p:spPr>
        <p:txBody>
          <a:bodyPr>
            <a:normAutofit/>
          </a:bodyPr>
          <a:lstStyle/>
          <a:p>
            <a:pPr marL="0" indent="0">
              <a:buNone/>
            </a:pPr>
            <a:r>
              <a:rPr lang="en-US" sz="2400" dirty="0"/>
              <a:t>Find them here</a:t>
            </a:r>
          </a:p>
          <a:p>
            <a:pPr marL="0" indent="0">
              <a:buNone/>
            </a:pPr>
            <a:r>
              <a:rPr lang="en-US" sz="2400" dirty="0">
                <a:hlinkClick r:id="rId3"/>
              </a:rPr>
              <a:t>High Impact Indicators</a:t>
            </a:r>
            <a:endParaRPr lang="en-US" sz="2400" dirty="0"/>
          </a:p>
          <a:p>
            <a:endParaRPr lang="en-US" sz="2400" dirty="0"/>
          </a:p>
          <a:p>
            <a:endParaRPr lang="en-US" sz="2400" dirty="0"/>
          </a:p>
          <a:p>
            <a:pPr marL="0" indent="0">
              <a:buNone/>
            </a:pPr>
            <a:endParaRPr lang="en-US" sz="3400" dirty="0"/>
          </a:p>
          <a:p>
            <a:pPr marL="0" indent="0">
              <a:buNone/>
            </a:pPr>
            <a:endParaRPr lang="en-US" sz="3200" dirty="0"/>
          </a:p>
        </p:txBody>
      </p:sp>
      <p:sp>
        <p:nvSpPr>
          <p:cNvPr id="6" name="Slide Number Placeholder 3"/>
          <p:cNvSpPr>
            <a:spLocks noGrp="1"/>
          </p:cNvSpPr>
          <p:nvPr>
            <p:ph type="sldNum" sz="quarter" idx="12"/>
          </p:nvPr>
        </p:nvSpPr>
        <p:spPr>
          <a:xfrm>
            <a:off x="457200" y="6299737"/>
            <a:ext cx="458938" cy="321599"/>
          </a:xfrm>
        </p:spPr>
        <p:txBody>
          <a:bodyPr/>
          <a:lstStyle/>
          <a:p>
            <a:fld id="{A0787430-367F-844C-868B-A0250E95AAAB}" type="slidenum">
              <a:rPr lang="en-US" smtClean="0"/>
              <a:t>38</a:t>
            </a:fld>
            <a:endParaRPr lang="en-US" dirty="0"/>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1911" y="1129151"/>
            <a:ext cx="3774864" cy="48772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a:extLst>
              <a:ext uri="{FF2B5EF4-FFF2-40B4-BE49-F238E27FC236}">
                <a16:creationId xmlns:a16="http://schemas.microsoft.com/office/drawing/2014/main" id="{DF356D08-0873-4FDF-BFED-32E1939572C0}"/>
              </a:ext>
            </a:extLst>
          </p:cNvPr>
          <p:cNvPicPr>
            <a:picLocks noChangeAspect="1"/>
          </p:cNvPicPr>
          <p:nvPr/>
        </p:nvPicPr>
        <p:blipFill>
          <a:blip r:embed="rId5"/>
          <a:stretch>
            <a:fillRect/>
          </a:stretch>
        </p:blipFill>
        <p:spPr>
          <a:xfrm>
            <a:off x="197225" y="2774375"/>
            <a:ext cx="4886596" cy="1586754"/>
          </a:xfrm>
          <a:prstGeom prst="rect">
            <a:avLst/>
          </a:prstGeom>
        </p:spPr>
      </p:pic>
    </p:spTree>
    <p:extLst>
      <p:ext uri="{BB962C8B-B14F-4D97-AF65-F5344CB8AC3E}">
        <p14:creationId xmlns:p14="http://schemas.microsoft.com/office/powerpoint/2010/main" val="84184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p:txBody>
          <a:bodyPr/>
          <a:lstStyle/>
          <a:p>
            <a:r>
              <a:rPr lang="en-US" sz="4800" b="1" spc="-75" dirty="0"/>
              <a:t>Writing and the GED Test</a:t>
            </a:r>
            <a:endParaRPr lang="en-US" dirty="0"/>
          </a:p>
        </p:txBody>
      </p:sp>
      <p:sp>
        <p:nvSpPr>
          <p:cNvPr id="6" name="Text Placeholder 5">
            <a:extLst>
              <a:ext uri="{FF2B5EF4-FFF2-40B4-BE49-F238E27FC236}">
                <a16:creationId xmlns:a16="http://schemas.microsoft.com/office/drawing/2014/main" id="{71C6C985-AAFA-AA40-8274-71A0669CA8E6}"/>
              </a:ext>
            </a:extLst>
          </p:cNvPr>
          <p:cNvSpPr>
            <a:spLocks noGrp="1"/>
          </p:cNvSpPr>
          <p:nvPr>
            <p:ph type="body" idx="1"/>
          </p:nvPr>
        </p:nvSpPr>
        <p:spPr/>
        <p:txBody>
          <a:bodyPr/>
          <a:lstStyle/>
          <a:p>
            <a:r>
              <a:rPr lang="en-US" dirty="0"/>
              <a:t>New Skills for the Test and Beyond</a:t>
            </a:r>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39</a:t>
            </a:fld>
            <a:endParaRPr lang="en-US"/>
          </a:p>
        </p:txBody>
      </p:sp>
      <p:pic>
        <p:nvPicPr>
          <p:cNvPr id="13" name="Picture Placeholder 12">
            <a:extLst>
              <a:ext uri="{FF2B5EF4-FFF2-40B4-BE49-F238E27FC236}">
                <a16:creationId xmlns:a16="http://schemas.microsoft.com/office/drawing/2014/main" id="{BFC52E47-E16A-504A-8BF0-51182B6B1191}"/>
              </a:ext>
            </a:extLst>
          </p:cNvPr>
          <p:cNvPicPr>
            <a:picLocks noGrp="1" noChangeAspect="1"/>
          </p:cNvPicPr>
          <p:nvPr>
            <p:ph type="pic" sz="quarter" idx="11"/>
          </p:nvPr>
        </p:nvPicPr>
        <p:blipFill>
          <a:blip r:embed="rId3"/>
          <a:srcRect l="29377" r="29377"/>
          <a:stretch>
            <a:fillRect/>
          </a:stretch>
        </p:blipFill>
        <p:spPr>
          <a:xfrm>
            <a:off x="5043490" y="230188"/>
            <a:ext cx="4100513" cy="6627813"/>
          </a:xfrm>
        </p:spPr>
      </p:pic>
    </p:spTree>
    <p:extLst>
      <p:ext uri="{BB962C8B-B14F-4D97-AF65-F5344CB8AC3E}">
        <p14:creationId xmlns:p14="http://schemas.microsoft.com/office/powerpoint/2010/main" val="2986439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p:txBody>
          <a:bodyPr/>
          <a:lstStyle/>
          <a:p>
            <a:r>
              <a:rPr lang="en-US" altLang="en-US"/>
              <a:t>Session Objectives</a:t>
            </a:r>
            <a:endParaRPr lang="en-US" altLang="en-US" dirty="0"/>
          </a:p>
        </p:txBody>
      </p:sp>
      <p:sp>
        <p:nvSpPr>
          <p:cNvPr id="2" name="Text Placeholder 4"/>
          <p:cNvSpPr>
            <a:spLocks noGrp="1"/>
          </p:cNvSpPr>
          <p:nvPr>
            <p:ph idx="1"/>
          </p:nvPr>
        </p:nvSpPr>
        <p:spPr>
          <a:xfrm>
            <a:off x="3733800" y="1509395"/>
            <a:ext cx="5057775" cy="4833938"/>
          </a:xfrm>
        </p:spPr>
        <p:txBody>
          <a:bodyPr>
            <a:normAutofit/>
          </a:bodyPr>
          <a:lstStyle/>
          <a:p>
            <a:r>
              <a:rPr lang="en-US" altLang="en-US" sz="2800" dirty="0"/>
              <a:t>Explore key components and structure of the GED</a:t>
            </a:r>
            <a:r>
              <a:rPr lang="en-US" altLang="en-US" sz="2800" baseline="30000" dirty="0">
                <a:latin typeface="Arial"/>
                <a:cs typeface="Arial"/>
              </a:rPr>
              <a:t>®</a:t>
            </a:r>
            <a:r>
              <a:rPr lang="en-US" altLang="en-US" sz="2800" dirty="0"/>
              <a:t> test</a:t>
            </a:r>
          </a:p>
          <a:p>
            <a:r>
              <a:rPr lang="en-US" altLang="en-US" sz="2800" dirty="0">
                <a:latin typeface="Arial"/>
                <a:cs typeface="Arial"/>
              </a:rPr>
              <a:t>Overview of the GED® test </a:t>
            </a:r>
          </a:p>
          <a:p>
            <a:pPr>
              <a:spcBef>
                <a:spcPct val="20000"/>
              </a:spcBef>
            </a:pPr>
            <a:r>
              <a:rPr lang="en-US" altLang="en-US" sz="2800" dirty="0">
                <a:latin typeface="Arial"/>
                <a:cs typeface="Arial"/>
              </a:rPr>
              <a:t>Explore tools for the classroom</a:t>
            </a:r>
            <a:endParaRPr lang="en-US" altLang="en-US" sz="2800" dirty="0"/>
          </a:p>
          <a:p>
            <a:pPr>
              <a:spcBef>
                <a:spcPct val="20000"/>
              </a:spcBef>
            </a:pPr>
            <a:r>
              <a:rPr lang="en-US" altLang="en-US" sz="2800" dirty="0"/>
              <a:t>Provide an overview of content and key strategies</a:t>
            </a:r>
          </a:p>
          <a:p>
            <a:r>
              <a:rPr lang="en-US" altLang="en-US" sz="2800" dirty="0"/>
              <a:t>Share resources from the GED</a:t>
            </a:r>
            <a:r>
              <a:rPr lang="en-US" altLang="en-US" sz="2800" baseline="30000" dirty="0">
                <a:latin typeface="Arial"/>
                <a:cs typeface="Arial"/>
              </a:rPr>
              <a:t>® </a:t>
            </a:r>
            <a:r>
              <a:rPr lang="en-US" altLang="en-US" sz="2800" dirty="0">
                <a:latin typeface="Arial"/>
                <a:cs typeface="Arial"/>
              </a:rPr>
              <a:t>Website</a:t>
            </a:r>
            <a:endParaRPr lang="en-US" altLang="en-US" sz="2800" dirty="0"/>
          </a:p>
          <a:p>
            <a:pPr marL="0" indent="0">
              <a:buNone/>
              <a:defRPr/>
            </a:pPr>
            <a:endParaRPr lang="en-US" sz="2800" dirty="0">
              <a:ea typeface="ＭＳ Ｐゴシック" charset="0"/>
            </a:endParaRPr>
          </a:p>
          <a:p>
            <a:pPr>
              <a:defRPr/>
            </a:pPr>
            <a:endParaRPr lang="en-US" sz="2800" dirty="0">
              <a:ea typeface="ＭＳ Ｐゴシック"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91487"/>
            <a:ext cx="2979467" cy="3216698"/>
          </a:xfrm>
          <a:prstGeom prst="rect">
            <a:avLst/>
          </a:prstGeom>
        </p:spPr>
      </p:pic>
      <p:sp>
        <p:nvSpPr>
          <p:cNvPr id="8" name="Slide Number Placeholder 2"/>
          <p:cNvSpPr>
            <a:spLocks noGrp="1"/>
          </p:cNvSpPr>
          <p:nvPr>
            <p:ph type="sldNum" sz="quarter" idx="4294967295"/>
          </p:nvPr>
        </p:nvSpPr>
        <p:spPr>
          <a:xfrm>
            <a:off x="457200" y="6299737"/>
            <a:ext cx="458938" cy="321599"/>
          </a:xfrm>
          <a:prstGeom prst="rect">
            <a:avLst/>
          </a:prstGeom>
        </p:spPr>
        <p:txBody>
          <a:bodyPr/>
          <a:lstStyle/>
          <a:p>
            <a:fld id="{A0787430-367F-844C-868B-A0250E95AAAB}" type="slidenum">
              <a:rPr lang="en-US" smtClean="0"/>
              <a:t>4</a:t>
            </a:fld>
            <a:endParaRPr lang="en-US" dirty="0"/>
          </a:p>
        </p:txBody>
      </p:sp>
    </p:spTree>
    <p:extLst>
      <p:ext uri="{BB962C8B-B14F-4D97-AF65-F5344CB8AC3E}">
        <p14:creationId xmlns:p14="http://schemas.microsoft.com/office/powerpoint/2010/main" val="352407362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lstStyle/>
          <a:p>
            <a:r>
              <a:rPr lang="en-US" dirty="0"/>
              <a:t>Pilot Study Research Questions</a:t>
            </a:r>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a:solidFill>
                  <a:srgbClr val="E7E6E6">
                    <a:lumMod val="75000"/>
                  </a:srgbClr>
                </a:solidFill>
              </a:rPr>
              <a:pPr/>
              <a:t>40</a:t>
            </a:fld>
            <a:endParaRPr lang="en-US" dirty="0">
              <a:solidFill>
                <a:srgbClr val="E7E6E6">
                  <a:lumMod val="75000"/>
                </a:srgbClr>
              </a:solidFill>
            </a:endParaRPr>
          </a:p>
        </p:txBody>
      </p:sp>
      <p:pic>
        <p:nvPicPr>
          <p:cNvPr id="6" name="Picture 5">
            <a:extLst>
              <a:ext uri="{FF2B5EF4-FFF2-40B4-BE49-F238E27FC236}">
                <a16:creationId xmlns:a16="http://schemas.microsoft.com/office/drawing/2014/main" id="{BA1FF771-CEF2-4A30-9DFD-42D299805F56}"/>
              </a:ext>
            </a:extLst>
          </p:cNvPr>
          <p:cNvPicPr>
            <a:picLocks noChangeAspect="1"/>
          </p:cNvPicPr>
          <p:nvPr/>
        </p:nvPicPr>
        <p:blipFill>
          <a:blip r:embed="rId2"/>
          <a:stretch>
            <a:fillRect/>
          </a:stretch>
        </p:blipFill>
        <p:spPr>
          <a:xfrm>
            <a:off x="4218653" y="1717694"/>
            <a:ext cx="4815572" cy="3708495"/>
          </a:xfrm>
          <a:prstGeom prst="rect">
            <a:avLst/>
          </a:prstGeom>
        </p:spPr>
      </p:pic>
      <p:sp>
        <p:nvSpPr>
          <p:cNvPr id="10" name="Content Placeholder 8">
            <a:extLst>
              <a:ext uri="{FF2B5EF4-FFF2-40B4-BE49-F238E27FC236}">
                <a16:creationId xmlns:a16="http://schemas.microsoft.com/office/drawing/2014/main" id="{F7D2EF12-01B2-4CEF-ABB2-2A2DD3FA83D0}"/>
              </a:ext>
            </a:extLst>
          </p:cNvPr>
          <p:cNvSpPr>
            <a:spLocks noGrp="1"/>
          </p:cNvSpPr>
          <p:nvPr>
            <p:ph idx="1"/>
          </p:nvPr>
        </p:nvSpPr>
        <p:spPr>
          <a:xfrm>
            <a:off x="301084" y="2070431"/>
            <a:ext cx="3897692" cy="3271784"/>
          </a:xfrm>
        </p:spPr>
        <p:txBody>
          <a:bodyPr>
            <a:normAutofit fontScale="92500" lnSpcReduction="20000"/>
          </a:bodyPr>
          <a:lstStyle/>
          <a:p>
            <a:r>
              <a:rPr lang="en-US" dirty="0"/>
              <a:t>Do test takers</a:t>
            </a:r>
          </a:p>
          <a:p>
            <a:pPr lvl="1"/>
            <a:r>
              <a:rPr lang="en-US" dirty="0"/>
              <a:t>Understand what they need to do to complete the task?</a:t>
            </a:r>
          </a:p>
          <a:p>
            <a:pPr marL="257162" lvl="1" indent="0">
              <a:buNone/>
            </a:pPr>
            <a:endParaRPr lang="en-US" dirty="0"/>
          </a:p>
          <a:p>
            <a:pPr lvl="1"/>
            <a:r>
              <a:rPr lang="en-US" dirty="0"/>
              <a:t>Comfortably interact with the computer?</a:t>
            </a:r>
          </a:p>
          <a:p>
            <a:pPr lvl="2"/>
            <a:r>
              <a:rPr lang="en-US" dirty="0"/>
              <a:t>Use the space in the response box?</a:t>
            </a:r>
          </a:p>
          <a:p>
            <a:pPr lvl="2"/>
            <a:r>
              <a:rPr lang="en-US" dirty="0"/>
              <a:t>Use the onscreen Answer Guidelines?</a:t>
            </a:r>
          </a:p>
          <a:p>
            <a:pPr lvl="2"/>
            <a:r>
              <a:rPr lang="en-US" dirty="0"/>
              <a:t>Navigate the tabs successfully?</a:t>
            </a:r>
          </a:p>
          <a:p>
            <a:pPr marL="514324" lvl="2" indent="0">
              <a:buNone/>
            </a:pPr>
            <a:endParaRPr lang="en-US" dirty="0"/>
          </a:p>
          <a:p>
            <a:pPr lvl="1"/>
            <a:r>
              <a:rPr lang="en-US" dirty="0"/>
              <a:t>Prepare for the test?</a:t>
            </a:r>
          </a:p>
          <a:p>
            <a:pPr lvl="2"/>
            <a:r>
              <a:rPr lang="en-US" dirty="0"/>
              <a:t>Have a MYGED</a:t>
            </a:r>
            <a:r>
              <a:rPr lang="en-US" sz="1350" baseline="30000" dirty="0"/>
              <a:t>®</a:t>
            </a:r>
            <a:r>
              <a:rPr lang="en-US" dirty="0"/>
              <a:t> account?</a:t>
            </a:r>
          </a:p>
          <a:p>
            <a:pPr lvl="2"/>
            <a:r>
              <a:rPr lang="en-US" dirty="0"/>
              <a:t>Use the resources on </a:t>
            </a:r>
            <a:r>
              <a:rPr lang="en-US" dirty="0" err="1"/>
              <a:t>GED.com</a:t>
            </a:r>
            <a:r>
              <a:rPr lang="en-US" dirty="0"/>
              <a:t>?</a:t>
            </a:r>
          </a:p>
          <a:p>
            <a:pPr lvl="1"/>
            <a:endParaRPr lang="en-US" dirty="0"/>
          </a:p>
        </p:txBody>
      </p:sp>
      <p:sp>
        <p:nvSpPr>
          <p:cNvPr id="7" name="Rectangle: Rounded Corners 6">
            <a:extLst>
              <a:ext uri="{FF2B5EF4-FFF2-40B4-BE49-F238E27FC236}">
                <a16:creationId xmlns:a16="http://schemas.microsoft.com/office/drawing/2014/main" id="{A1DAC161-D34D-4CDB-A147-C8F7AA249F58}"/>
              </a:ext>
            </a:extLst>
          </p:cNvPr>
          <p:cNvSpPr/>
          <p:nvPr/>
        </p:nvSpPr>
        <p:spPr>
          <a:xfrm>
            <a:off x="7136296" y="3036118"/>
            <a:ext cx="1779104" cy="56011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C0D7BBFD-C9D7-490F-97BD-2AFAD70E93E7}"/>
              </a:ext>
            </a:extLst>
          </p:cNvPr>
          <p:cNvSpPr/>
          <p:nvPr/>
        </p:nvSpPr>
        <p:spPr>
          <a:xfrm>
            <a:off x="7295322" y="3777507"/>
            <a:ext cx="1599755" cy="14148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a16="http://schemas.microsoft.com/office/drawing/2014/main" id="{C1536E93-85C2-4ABB-9902-B2D9659C25D5}"/>
              </a:ext>
            </a:extLst>
          </p:cNvPr>
          <p:cNvSpPr/>
          <p:nvPr/>
        </p:nvSpPr>
        <p:spPr>
          <a:xfrm>
            <a:off x="8116346" y="2085311"/>
            <a:ext cx="917879" cy="2451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a:extLst>
              <a:ext uri="{FF2B5EF4-FFF2-40B4-BE49-F238E27FC236}">
                <a16:creationId xmlns:a16="http://schemas.microsoft.com/office/drawing/2014/main" id="{4ADA3106-21F2-45E5-B920-D0BA3D20D709}"/>
              </a:ext>
            </a:extLst>
          </p:cNvPr>
          <p:cNvSpPr/>
          <p:nvPr/>
        </p:nvSpPr>
        <p:spPr>
          <a:xfrm>
            <a:off x="4198775" y="2070431"/>
            <a:ext cx="1594700" cy="2600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5640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lstStyle/>
          <a:p>
            <a:r>
              <a:rPr lang="en-US" dirty="0"/>
              <a:t>January 2019 release</a:t>
            </a:r>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a:solidFill>
                  <a:srgbClr val="E7E6E6">
                    <a:lumMod val="75000"/>
                  </a:srgbClr>
                </a:solidFill>
              </a:rPr>
              <a:pPr/>
              <a:t>41</a:t>
            </a:fld>
            <a:endParaRPr lang="en-US" dirty="0">
              <a:solidFill>
                <a:srgbClr val="E7E6E6">
                  <a:lumMod val="75000"/>
                </a:srgbClr>
              </a:solidFill>
            </a:endParaRPr>
          </a:p>
        </p:txBody>
      </p:sp>
      <p:pic>
        <p:nvPicPr>
          <p:cNvPr id="7" name="Picture 1">
            <a:extLst>
              <a:ext uri="{FF2B5EF4-FFF2-40B4-BE49-F238E27FC236}">
                <a16:creationId xmlns:a16="http://schemas.microsoft.com/office/drawing/2014/main" id="{51B194FF-24EA-4A7A-9B79-BBB246F39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0088" y="1697457"/>
            <a:ext cx="5701355" cy="422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E498F1F0-2D68-4345-A93F-C5599A9B6B27}"/>
              </a:ext>
            </a:extLst>
          </p:cNvPr>
          <p:cNvCxnSpPr/>
          <p:nvPr/>
        </p:nvCxnSpPr>
        <p:spPr>
          <a:xfrm flipH="1">
            <a:off x="6745407" y="2935122"/>
            <a:ext cx="175032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2B4916-A4FD-484D-8BAA-021C154398BE}"/>
              </a:ext>
            </a:extLst>
          </p:cNvPr>
          <p:cNvCxnSpPr/>
          <p:nvPr/>
        </p:nvCxnSpPr>
        <p:spPr>
          <a:xfrm>
            <a:off x="1125941" y="2372152"/>
            <a:ext cx="140230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197336C-3688-40D1-8E28-5214CF934058}"/>
              </a:ext>
            </a:extLst>
          </p:cNvPr>
          <p:cNvCxnSpPr/>
          <p:nvPr/>
        </p:nvCxnSpPr>
        <p:spPr>
          <a:xfrm>
            <a:off x="286602" y="2622827"/>
            <a:ext cx="145348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5DAFAA8-74FE-42A8-811C-FED4EACE7CA9}"/>
              </a:ext>
            </a:extLst>
          </p:cNvPr>
          <p:cNvCxnSpPr/>
          <p:nvPr/>
        </p:nvCxnSpPr>
        <p:spPr>
          <a:xfrm>
            <a:off x="286602" y="2622827"/>
            <a:ext cx="1453487" cy="6705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E47E6D9-8BE9-413C-B578-A5D992B14C8D}"/>
              </a:ext>
            </a:extLst>
          </p:cNvPr>
          <p:cNvCxnSpPr/>
          <p:nvPr/>
        </p:nvCxnSpPr>
        <p:spPr>
          <a:xfrm>
            <a:off x="286602" y="2640934"/>
            <a:ext cx="1545610" cy="15531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8CEB613-5AAC-4A95-84C8-A58066D979F1}"/>
              </a:ext>
            </a:extLst>
          </p:cNvPr>
          <p:cNvCxnSpPr>
            <a:cxnSpLocks/>
          </p:cNvCxnSpPr>
          <p:nvPr/>
        </p:nvCxnSpPr>
        <p:spPr>
          <a:xfrm>
            <a:off x="1944806" y="3759938"/>
            <a:ext cx="213012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F318805-3D35-4BA9-86E9-01B97E65260E}"/>
              </a:ext>
            </a:extLst>
          </p:cNvPr>
          <p:cNvCxnSpPr/>
          <p:nvPr/>
        </p:nvCxnSpPr>
        <p:spPr>
          <a:xfrm>
            <a:off x="1944806" y="3855632"/>
            <a:ext cx="31992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2FE2EE5-3E2B-420C-88E0-1627ADD4F656}"/>
              </a:ext>
            </a:extLst>
          </p:cNvPr>
          <p:cNvCxnSpPr/>
          <p:nvPr/>
        </p:nvCxnSpPr>
        <p:spPr>
          <a:xfrm>
            <a:off x="1944807" y="3660275"/>
            <a:ext cx="228163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1A58D7-2B55-42CD-A5DB-931E946FC136}"/>
              </a:ext>
            </a:extLst>
          </p:cNvPr>
          <p:cNvCxnSpPr>
            <a:cxnSpLocks/>
          </p:cNvCxnSpPr>
          <p:nvPr/>
        </p:nvCxnSpPr>
        <p:spPr>
          <a:xfrm>
            <a:off x="3684182" y="4533458"/>
            <a:ext cx="29505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F8FB114-03F0-4386-872E-C27D96E2BED7}"/>
              </a:ext>
            </a:extLst>
          </p:cNvPr>
          <p:cNvCxnSpPr/>
          <p:nvPr/>
        </p:nvCxnSpPr>
        <p:spPr>
          <a:xfrm>
            <a:off x="1944806" y="4637125"/>
            <a:ext cx="17792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571551E0-42FA-4464-98C8-4911EC1480DB}"/>
              </a:ext>
            </a:extLst>
          </p:cNvPr>
          <p:cNvSpPr/>
          <p:nvPr/>
        </p:nvSpPr>
        <p:spPr>
          <a:xfrm>
            <a:off x="1724139" y="2085398"/>
            <a:ext cx="859572" cy="16737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7892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US" altLang="en-US" dirty="0">
                <a:latin typeface="Rockwell" panose="02060603020205020403" pitchFamily="18" charset="0"/>
                <a:ea typeface="ＭＳ Ｐゴシック" panose="020B0600070205080204" pitchFamily="34" charset="-128"/>
              </a:rPr>
              <a:t>Purpose of Extended Response</a:t>
            </a:r>
          </a:p>
        </p:txBody>
      </p:sp>
      <p:sp>
        <p:nvSpPr>
          <p:cNvPr id="21506" name="Content Placeholder 2"/>
          <p:cNvSpPr>
            <a:spLocks noGrp="1"/>
          </p:cNvSpPr>
          <p:nvPr>
            <p:ph idx="1"/>
          </p:nvPr>
        </p:nvSpPr>
        <p:spPr>
          <a:xfrm>
            <a:off x="328961" y="1404844"/>
            <a:ext cx="8513956" cy="4048312"/>
          </a:xfrm>
        </p:spPr>
        <p:txBody>
          <a:bodyPr/>
          <a:lstStyle/>
          <a:p>
            <a:pPr marL="0" indent="0" eaLnBrk="1" hangingPunct="1">
              <a:lnSpc>
                <a:spcPct val="120000"/>
              </a:lnSpc>
              <a:buFont typeface="Arial" panose="020B0604020202020204" pitchFamily="34" charset="0"/>
              <a:buNone/>
            </a:pPr>
            <a:r>
              <a:rPr lang="en-US" altLang="en-US" sz="2700" dirty="0">
                <a:ea typeface="ＭＳ Ｐゴシック" panose="020B0600070205080204" pitchFamily="34" charset="-128"/>
              </a:rPr>
              <a:t>To provide test-takers with an opportunity to demonstrate </a:t>
            </a:r>
          </a:p>
          <a:p>
            <a:pPr>
              <a:lnSpc>
                <a:spcPct val="120000"/>
              </a:lnSpc>
            </a:pPr>
            <a:r>
              <a:rPr lang="en-US" altLang="en-US" sz="2700" dirty="0">
                <a:ea typeface="ＭＳ Ｐゴシック" panose="020B0600070205080204" pitchFamily="34" charset="-128"/>
              </a:rPr>
              <a:t>Knowledge of writing conventions in English</a:t>
            </a:r>
          </a:p>
          <a:p>
            <a:pPr>
              <a:lnSpc>
                <a:spcPct val="120000"/>
              </a:lnSpc>
            </a:pPr>
            <a:r>
              <a:rPr lang="en-US" altLang="en-US" sz="2700" dirty="0">
                <a:ea typeface="ＭＳ Ｐゴシック" panose="020B0600070205080204" pitchFamily="34" charset="-128"/>
              </a:rPr>
              <a:t>Understanding of what they’ve read</a:t>
            </a:r>
          </a:p>
          <a:p>
            <a:pPr>
              <a:lnSpc>
                <a:spcPct val="120000"/>
              </a:lnSpc>
            </a:pPr>
            <a:r>
              <a:rPr lang="en-US" altLang="en-US" sz="2700" dirty="0">
                <a:ea typeface="ＭＳ Ｐゴシック" panose="020B0600070205080204" pitchFamily="34" charset="-128"/>
              </a:rPr>
              <a:t>How well they use evidence to build arguments</a:t>
            </a:r>
          </a:p>
          <a:p>
            <a:pPr>
              <a:lnSpc>
                <a:spcPct val="120000"/>
              </a:lnSpc>
            </a:pPr>
            <a:r>
              <a:rPr lang="en-US" altLang="en-US" sz="2700" dirty="0">
                <a:ea typeface="ＭＳ Ｐゴシック" panose="020B0600070205080204" pitchFamily="34" charset="-128"/>
              </a:rPr>
              <a:t>Their ability to clearly communicate their thinking </a:t>
            </a:r>
            <a:r>
              <a:rPr lang="en-US" altLang="en-US" sz="2700" i="1" dirty="0">
                <a:ea typeface="ＭＳ Ｐゴシック" panose="020B0600070205080204" pitchFamily="34" charset="-128"/>
              </a:rPr>
              <a:t>in their own words</a:t>
            </a:r>
          </a:p>
        </p:txBody>
      </p:sp>
      <p:sp>
        <p:nvSpPr>
          <p:cNvPr id="2" name="Slide Number Placeholder 1">
            <a:extLst>
              <a:ext uri="{FF2B5EF4-FFF2-40B4-BE49-F238E27FC236}">
                <a16:creationId xmlns:a16="http://schemas.microsoft.com/office/drawing/2014/main" id="{7F30E44C-5A5C-4A7D-A24F-D65CECC3CE9F}"/>
              </a:ext>
            </a:extLst>
          </p:cNvPr>
          <p:cNvSpPr>
            <a:spLocks noGrp="1"/>
          </p:cNvSpPr>
          <p:nvPr>
            <p:ph type="sldNum" sz="quarter" idx="12"/>
          </p:nvPr>
        </p:nvSpPr>
        <p:spPr/>
        <p:txBody>
          <a:bodyPr/>
          <a:lstStyle/>
          <a:p>
            <a:fld id="{BAE26A2A-DE5F-EA41-900F-AB5C4F1D9848}" type="slidenum">
              <a:rPr lang="en-US" smtClean="0"/>
              <a:t>42</a:t>
            </a:fld>
            <a:endParaRPr lang="en-US"/>
          </a:p>
        </p:txBody>
      </p:sp>
    </p:spTree>
    <p:extLst>
      <p:ext uri="{BB962C8B-B14F-4D97-AF65-F5344CB8AC3E}">
        <p14:creationId xmlns:p14="http://schemas.microsoft.com/office/powerpoint/2010/main" val="205334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Constructed Response on RLA</a:t>
            </a:r>
          </a:p>
        </p:txBody>
      </p:sp>
      <p:sp>
        <p:nvSpPr>
          <p:cNvPr id="6" name="Content Placeholder 5"/>
          <p:cNvSpPr>
            <a:spLocks noGrp="1"/>
          </p:cNvSpPr>
          <p:nvPr>
            <p:ph idx="1"/>
          </p:nvPr>
        </p:nvSpPr>
        <p:spPr/>
        <p:txBody>
          <a:bodyPr/>
          <a:lstStyle/>
          <a:p>
            <a:pPr marL="0" indent="0">
              <a:buNone/>
            </a:pPr>
            <a:r>
              <a:rPr lang="en-US" dirty="0"/>
              <a:t>A constructed response item includes:</a:t>
            </a:r>
          </a:p>
          <a:p>
            <a:r>
              <a:rPr lang="en-US" dirty="0"/>
              <a:t>One or more source texts</a:t>
            </a:r>
          </a:p>
          <a:p>
            <a:endParaRPr lang="en-US" dirty="0"/>
          </a:p>
          <a:p>
            <a:r>
              <a:rPr lang="en-US" dirty="0"/>
              <a:t>Texts offer two positions on a given topic</a:t>
            </a:r>
          </a:p>
          <a:p>
            <a:endParaRPr lang="en-US" dirty="0"/>
          </a:p>
          <a:p>
            <a:r>
              <a:rPr lang="en-US" dirty="0"/>
              <a:t>A prompt that provides instruction on what the students is expected to do</a:t>
            </a:r>
          </a:p>
        </p:txBody>
      </p:sp>
      <p:sp>
        <p:nvSpPr>
          <p:cNvPr id="2" name="Slide Number Placeholder 1">
            <a:extLst>
              <a:ext uri="{FF2B5EF4-FFF2-40B4-BE49-F238E27FC236}">
                <a16:creationId xmlns:a16="http://schemas.microsoft.com/office/drawing/2014/main" id="{7F91DD1E-890F-4DC8-BCD2-4FA0FADCE7AA}"/>
              </a:ext>
            </a:extLst>
          </p:cNvPr>
          <p:cNvSpPr>
            <a:spLocks noGrp="1"/>
          </p:cNvSpPr>
          <p:nvPr>
            <p:ph type="sldNum" sz="quarter" idx="12"/>
          </p:nvPr>
        </p:nvSpPr>
        <p:spPr/>
        <p:txBody>
          <a:bodyPr/>
          <a:lstStyle/>
          <a:p>
            <a:fld id="{BAE26A2A-DE5F-EA41-900F-AB5C4F1D9848}" type="slidenum">
              <a:rPr lang="en-US" smtClean="0"/>
              <a:t>43</a:t>
            </a:fld>
            <a:endParaRPr lang="en-US"/>
          </a:p>
        </p:txBody>
      </p:sp>
    </p:spTree>
    <p:extLst>
      <p:ext uri="{BB962C8B-B14F-4D97-AF65-F5344CB8AC3E}">
        <p14:creationId xmlns:p14="http://schemas.microsoft.com/office/powerpoint/2010/main" val="164494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The Three Trait Rubric</a:t>
            </a:r>
          </a:p>
        </p:txBody>
      </p:sp>
      <p:sp>
        <p:nvSpPr>
          <p:cNvPr id="3" name="Content Placeholder 2"/>
          <p:cNvSpPr>
            <a:spLocks noGrp="1"/>
          </p:cNvSpPr>
          <p:nvPr>
            <p:ph idx="1"/>
          </p:nvPr>
        </p:nvSpPr>
        <p:spPr/>
        <p:txBody>
          <a:bodyPr>
            <a:normAutofit/>
          </a:bodyPr>
          <a:lstStyle/>
          <a:p>
            <a:r>
              <a:rPr lang="en-US" sz="2800" dirty="0"/>
              <a:t>Trait 1:  Creation of Arguments and the Use of Evidence</a:t>
            </a:r>
          </a:p>
          <a:p>
            <a:endParaRPr lang="en-US" sz="2800" dirty="0"/>
          </a:p>
          <a:p>
            <a:r>
              <a:rPr lang="en-US" sz="2800" dirty="0"/>
              <a:t>Trait 2:  Development of Ideas and Organizational Structure</a:t>
            </a:r>
          </a:p>
          <a:p>
            <a:endParaRPr lang="en-US" sz="2800" dirty="0"/>
          </a:p>
          <a:p>
            <a:r>
              <a:rPr lang="en-US" sz="2800" dirty="0"/>
              <a:t>Trait 3:  Clarity and Command of Standard English Conventions</a:t>
            </a:r>
          </a:p>
          <a:p>
            <a:pPr marL="0" indent="0">
              <a:buNone/>
            </a:pPr>
            <a:endParaRPr lang="en-US" sz="1900" dirty="0"/>
          </a:p>
          <a:p>
            <a:endParaRPr lang="en-US" sz="2800" dirty="0"/>
          </a:p>
        </p:txBody>
      </p:sp>
      <p:sp>
        <p:nvSpPr>
          <p:cNvPr id="4" name="Slide Number Placeholder 3"/>
          <p:cNvSpPr>
            <a:spLocks noGrp="1"/>
          </p:cNvSpPr>
          <p:nvPr>
            <p:ph type="sldNum" sz="quarter" idx="12"/>
          </p:nvPr>
        </p:nvSpPr>
        <p:spPr>
          <a:prstGeom prst="rect">
            <a:avLst/>
          </a:prstGeom>
        </p:spPr>
        <p:txBody>
          <a:bodyPr/>
          <a:lstStyle/>
          <a:p>
            <a:fld id="{A0787430-367F-844C-868B-A0250E95AAAB}" type="slidenum">
              <a:rPr lang="en-US" smtClean="0"/>
              <a:pPr/>
              <a:t>44</a:t>
            </a:fld>
            <a:endParaRPr lang="en-US" dirty="0"/>
          </a:p>
        </p:txBody>
      </p:sp>
    </p:spTree>
    <p:extLst>
      <p:ext uri="{BB962C8B-B14F-4D97-AF65-F5344CB8AC3E}">
        <p14:creationId xmlns:p14="http://schemas.microsoft.com/office/powerpoint/2010/main" val="11577888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Where can you find the Rubric?</a:t>
            </a:r>
          </a:p>
        </p:txBody>
      </p:sp>
      <p:sp>
        <p:nvSpPr>
          <p:cNvPr id="3" name="Content Placeholder 2"/>
          <p:cNvSpPr>
            <a:spLocks noGrp="1"/>
          </p:cNvSpPr>
          <p:nvPr>
            <p:ph idx="1"/>
          </p:nvPr>
        </p:nvSpPr>
        <p:spPr>
          <a:xfrm>
            <a:off x="301083" y="1388533"/>
            <a:ext cx="8513956" cy="4485404"/>
          </a:xfrm>
        </p:spPr>
        <p:txBody>
          <a:bodyPr>
            <a:normAutofit/>
          </a:bodyPr>
          <a:lstStyle/>
          <a:p>
            <a:pPr marL="0" indent="0">
              <a:buNone/>
            </a:pPr>
            <a:r>
              <a:rPr lang="en-US" dirty="0">
                <a:hlinkClick r:id="rId2"/>
              </a:rPr>
              <a:t>Assessment Guide for Educators</a:t>
            </a:r>
            <a:r>
              <a:rPr lang="en-US" dirty="0"/>
              <a:t> </a:t>
            </a:r>
            <a:r>
              <a:rPr lang="en-US" sz="1900" dirty="0"/>
              <a:t>on pages 22 and 23</a:t>
            </a:r>
          </a:p>
          <a:p>
            <a:pPr marL="0" indent="0">
              <a:buNone/>
            </a:pPr>
            <a:endParaRPr lang="en-US" sz="1900" dirty="0"/>
          </a:p>
          <a:p>
            <a:pPr marL="0" indent="0">
              <a:buNone/>
            </a:pPr>
            <a:r>
              <a:rPr lang="en-US" dirty="0">
                <a:hlinkClick r:id="rId3"/>
              </a:rPr>
              <a:t>Extended Response Resources</a:t>
            </a:r>
            <a:endParaRPr lang="en-US" sz="1900" dirty="0"/>
          </a:p>
          <a:p>
            <a:pPr marL="0" indent="0">
              <a:buNone/>
            </a:pPr>
            <a:endParaRPr lang="en-US" sz="1900" dirty="0"/>
          </a:p>
          <a:p>
            <a:pPr marL="0" indent="0">
              <a:buNone/>
            </a:pPr>
            <a:endParaRPr lang="en-US" sz="1900" dirty="0"/>
          </a:p>
          <a:p>
            <a:endParaRPr lang="en-US" sz="2800" dirty="0"/>
          </a:p>
        </p:txBody>
      </p:sp>
      <p:sp>
        <p:nvSpPr>
          <p:cNvPr id="4" name="Slide Number Placeholder 3"/>
          <p:cNvSpPr>
            <a:spLocks noGrp="1"/>
          </p:cNvSpPr>
          <p:nvPr>
            <p:ph type="sldNum" sz="quarter" idx="12"/>
          </p:nvPr>
        </p:nvSpPr>
        <p:spPr>
          <a:prstGeom prst="rect">
            <a:avLst/>
          </a:prstGeom>
        </p:spPr>
        <p:txBody>
          <a:bodyPr/>
          <a:lstStyle/>
          <a:p>
            <a:fld id="{A0787430-367F-844C-868B-A0250E95AAAB}" type="slidenum">
              <a:rPr lang="en-US" smtClean="0"/>
              <a:pPr/>
              <a:t>45</a:t>
            </a:fld>
            <a:endParaRPr lang="en-US" dirty="0"/>
          </a:p>
        </p:txBody>
      </p:sp>
      <p:pic>
        <p:nvPicPr>
          <p:cNvPr id="5" name="Picture 4">
            <a:extLst>
              <a:ext uri="{FF2B5EF4-FFF2-40B4-BE49-F238E27FC236}">
                <a16:creationId xmlns:a16="http://schemas.microsoft.com/office/drawing/2014/main" id="{A9905520-DC8F-47E9-9F35-C969B13B58ED}"/>
              </a:ext>
            </a:extLst>
          </p:cNvPr>
          <p:cNvPicPr>
            <a:picLocks noChangeAspect="1"/>
          </p:cNvPicPr>
          <p:nvPr/>
        </p:nvPicPr>
        <p:blipFill>
          <a:blip r:embed="rId4"/>
          <a:stretch>
            <a:fillRect/>
          </a:stretch>
        </p:blipFill>
        <p:spPr>
          <a:xfrm>
            <a:off x="189445" y="2852203"/>
            <a:ext cx="8020050" cy="3219450"/>
          </a:xfrm>
          <a:prstGeom prst="rect">
            <a:avLst/>
          </a:prstGeom>
        </p:spPr>
      </p:pic>
    </p:spTree>
    <p:extLst>
      <p:ext uri="{BB962C8B-B14F-4D97-AF65-F5344CB8AC3E}">
        <p14:creationId xmlns:p14="http://schemas.microsoft.com/office/powerpoint/2010/main" val="3669028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Annotated Rubric</a:t>
            </a:r>
          </a:p>
        </p:txBody>
      </p:sp>
      <p:sp>
        <p:nvSpPr>
          <p:cNvPr id="3" name="Content Placeholder 2"/>
          <p:cNvSpPr>
            <a:spLocks noGrp="1"/>
          </p:cNvSpPr>
          <p:nvPr>
            <p:ph idx="1"/>
          </p:nvPr>
        </p:nvSpPr>
        <p:spPr/>
        <p:txBody>
          <a:bodyPr>
            <a:normAutofit/>
          </a:bodyPr>
          <a:lstStyle/>
          <a:p>
            <a:pPr marL="0" indent="0">
              <a:buNone/>
            </a:pPr>
            <a:endParaRPr lang="en-US" sz="1900" dirty="0"/>
          </a:p>
          <a:p>
            <a:endParaRPr lang="en-US" sz="2800" dirty="0"/>
          </a:p>
        </p:txBody>
      </p:sp>
      <p:sp>
        <p:nvSpPr>
          <p:cNvPr id="4" name="Slide Number Placeholder 3"/>
          <p:cNvSpPr>
            <a:spLocks noGrp="1"/>
          </p:cNvSpPr>
          <p:nvPr>
            <p:ph type="sldNum" sz="quarter" idx="12"/>
          </p:nvPr>
        </p:nvSpPr>
        <p:spPr>
          <a:prstGeom prst="rect">
            <a:avLst/>
          </a:prstGeom>
        </p:spPr>
        <p:txBody>
          <a:bodyPr/>
          <a:lstStyle/>
          <a:p>
            <a:fld id="{A0787430-367F-844C-868B-A0250E95AAAB}" type="slidenum">
              <a:rPr lang="en-US" smtClean="0"/>
              <a:pPr/>
              <a:t>46</a:t>
            </a:fld>
            <a:endParaRPr lang="en-US" dirty="0"/>
          </a:p>
        </p:txBody>
      </p:sp>
      <p:pic>
        <p:nvPicPr>
          <p:cNvPr id="6" name="Picture 5">
            <a:extLst>
              <a:ext uri="{FF2B5EF4-FFF2-40B4-BE49-F238E27FC236}">
                <a16:creationId xmlns:a16="http://schemas.microsoft.com/office/drawing/2014/main" id="{E50B0E55-8793-405F-A3A1-099262F2673F}"/>
              </a:ext>
            </a:extLst>
          </p:cNvPr>
          <p:cNvPicPr>
            <a:picLocks noChangeAspect="1"/>
          </p:cNvPicPr>
          <p:nvPr/>
        </p:nvPicPr>
        <p:blipFill>
          <a:blip r:embed="rId2"/>
          <a:stretch>
            <a:fillRect/>
          </a:stretch>
        </p:blipFill>
        <p:spPr>
          <a:xfrm>
            <a:off x="0" y="1237017"/>
            <a:ext cx="7677150" cy="5095875"/>
          </a:xfrm>
          <a:prstGeom prst="rect">
            <a:avLst/>
          </a:prstGeom>
        </p:spPr>
      </p:pic>
      <p:pic>
        <p:nvPicPr>
          <p:cNvPr id="5" name="Picture 4">
            <a:extLst>
              <a:ext uri="{FF2B5EF4-FFF2-40B4-BE49-F238E27FC236}">
                <a16:creationId xmlns:a16="http://schemas.microsoft.com/office/drawing/2014/main" id="{E533BF30-D567-4343-B2F6-82E03E719DFE}"/>
              </a:ext>
            </a:extLst>
          </p:cNvPr>
          <p:cNvPicPr>
            <a:picLocks noChangeAspect="1"/>
          </p:cNvPicPr>
          <p:nvPr/>
        </p:nvPicPr>
        <p:blipFill>
          <a:blip r:embed="rId3"/>
          <a:stretch>
            <a:fillRect/>
          </a:stretch>
        </p:blipFill>
        <p:spPr>
          <a:xfrm rot="1077878">
            <a:off x="3203696" y="2381137"/>
            <a:ext cx="4907374" cy="3391584"/>
          </a:xfrm>
          <a:prstGeom prst="rect">
            <a:avLst/>
          </a:prstGeom>
        </p:spPr>
      </p:pic>
    </p:spTree>
    <p:extLst>
      <p:ext uri="{BB962C8B-B14F-4D97-AF65-F5344CB8AC3E}">
        <p14:creationId xmlns:p14="http://schemas.microsoft.com/office/powerpoint/2010/main" val="26012771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Know What is Expected</a:t>
            </a:r>
          </a:p>
        </p:txBody>
      </p:sp>
      <p:sp>
        <p:nvSpPr>
          <p:cNvPr id="3" name="Content Placeholder 2"/>
          <p:cNvSpPr>
            <a:spLocks noGrp="1"/>
          </p:cNvSpPr>
          <p:nvPr>
            <p:ph idx="1"/>
          </p:nvPr>
        </p:nvSpPr>
        <p:spPr>
          <a:xfrm>
            <a:off x="301083" y="1524000"/>
            <a:ext cx="8513956" cy="4349937"/>
          </a:xfrm>
        </p:spPr>
        <p:txBody>
          <a:bodyPr>
            <a:normAutofit fontScale="92500" lnSpcReduction="10000"/>
          </a:bodyPr>
          <a:lstStyle/>
          <a:p>
            <a:pPr marL="0" lvl="0" indent="0">
              <a:buNone/>
            </a:pPr>
            <a:r>
              <a:rPr lang="en-US" b="1" dirty="0"/>
              <a:t>When you write . . . </a:t>
            </a:r>
          </a:p>
          <a:p>
            <a:pPr lvl="0"/>
            <a:r>
              <a:rPr lang="en-US" b="1" dirty="0"/>
              <a:t>determine which position presented </a:t>
            </a:r>
            <a:r>
              <a:rPr lang="en-US" dirty="0"/>
              <a:t>in the passages is </a:t>
            </a:r>
            <a:r>
              <a:rPr lang="en-US" b="1" dirty="0"/>
              <a:t>better supported </a:t>
            </a:r>
            <a:r>
              <a:rPr lang="en-US" dirty="0"/>
              <a:t>by evidence from the passages</a:t>
            </a:r>
          </a:p>
          <a:p>
            <a:pPr marL="0" lvl="0" indent="0">
              <a:buNone/>
            </a:pPr>
            <a:endParaRPr lang="en-US" dirty="0"/>
          </a:p>
          <a:p>
            <a:pPr lvl="0"/>
            <a:r>
              <a:rPr lang="en-US" b="1" u="sng" dirty="0"/>
              <a:t>explain why </a:t>
            </a:r>
            <a:r>
              <a:rPr lang="en-US" dirty="0"/>
              <a:t>the position you chose is the</a:t>
            </a:r>
            <a:r>
              <a:rPr lang="en-US" b="1" dirty="0"/>
              <a:t> better-supported one</a:t>
            </a:r>
          </a:p>
          <a:p>
            <a:pPr lvl="0"/>
            <a:endParaRPr lang="en-US" dirty="0"/>
          </a:p>
          <a:p>
            <a:pPr lvl="0"/>
            <a:r>
              <a:rPr lang="en-US" dirty="0"/>
              <a:t>remember, the better-supported position is </a:t>
            </a:r>
            <a:r>
              <a:rPr lang="en-US" b="1" dirty="0"/>
              <a:t>not necessarily the position</a:t>
            </a:r>
            <a:r>
              <a:rPr lang="en-US" dirty="0"/>
              <a:t> </a:t>
            </a:r>
            <a:r>
              <a:rPr lang="en-US" b="1" dirty="0"/>
              <a:t>you agree with</a:t>
            </a:r>
          </a:p>
          <a:p>
            <a:pPr lvl="0"/>
            <a:endParaRPr lang="en-US" dirty="0"/>
          </a:p>
          <a:p>
            <a:pPr lvl="0"/>
            <a:r>
              <a:rPr lang="en-US" b="1" dirty="0"/>
              <a:t>defend your assertions with multiple pieces of evidence </a:t>
            </a:r>
            <a:r>
              <a:rPr lang="en-US" dirty="0"/>
              <a:t>from the passages</a:t>
            </a:r>
          </a:p>
          <a:p>
            <a:pPr marL="0" lvl="0" indent="0">
              <a:buNone/>
            </a:pPr>
            <a:endParaRPr lang="en-US" dirty="0"/>
          </a:p>
          <a:p>
            <a:pPr lvl="0"/>
            <a:r>
              <a:rPr lang="en-US" b="1" dirty="0"/>
              <a:t>build your main points thoroughly</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A0787430-367F-844C-868B-A0250E95AAAB}" type="slidenum">
              <a:rPr lang="en-US" smtClean="0"/>
              <a:t>47</a:t>
            </a:fld>
            <a:endParaRPr lang="en-US" dirty="0"/>
          </a:p>
        </p:txBody>
      </p:sp>
    </p:spTree>
    <p:extLst>
      <p:ext uri="{BB962C8B-B14F-4D97-AF65-F5344CB8AC3E}">
        <p14:creationId xmlns:p14="http://schemas.microsoft.com/office/powerpoint/2010/main" val="46207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Don’t Forget the Little Stuff</a:t>
            </a:r>
          </a:p>
        </p:txBody>
      </p:sp>
      <p:sp>
        <p:nvSpPr>
          <p:cNvPr id="3" name="Content Placeholder 2"/>
          <p:cNvSpPr>
            <a:spLocks noGrp="1"/>
          </p:cNvSpPr>
          <p:nvPr>
            <p:ph idx="1"/>
          </p:nvPr>
        </p:nvSpPr>
        <p:spPr/>
        <p:txBody>
          <a:bodyPr>
            <a:normAutofit/>
          </a:bodyPr>
          <a:lstStyle/>
          <a:p>
            <a:pPr marL="0" indent="0">
              <a:buNone/>
            </a:pPr>
            <a:r>
              <a:rPr lang="en-US" dirty="0"/>
              <a:t>Expose students to a structured approach to the writing task and help them understand that they need to:</a:t>
            </a:r>
          </a:p>
          <a:p>
            <a:r>
              <a:rPr lang="en-US" dirty="0"/>
              <a:t>Write a </a:t>
            </a:r>
            <a:r>
              <a:rPr lang="en-US" u="sng" dirty="0"/>
              <a:t>complete</a:t>
            </a:r>
            <a:r>
              <a:rPr lang="en-US" dirty="0"/>
              <a:t> response (approx.300-500 words), not just a short paragraph</a:t>
            </a:r>
          </a:p>
          <a:p>
            <a:r>
              <a:rPr lang="en-US" dirty="0"/>
              <a:t>Provide commentary on the evidence cited (explain the “why”)</a:t>
            </a:r>
          </a:p>
          <a:p>
            <a:r>
              <a:rPr lang="en-US" dirty="0"/>
              <a:t>Fully develop two or three ideas, rather than mention a lot of things without detail</a:t>
            </a:r>
          </a:p>
          <a:p>
            <a:r>
              <a:rPr lang="en-US" dirty="0"/>
              <a:t>Leave five minutes at the end for proofreading—that is one of the things evaluated</a:t>
            </a:r>
          </a:p>
        </p:txBody>
      </p:sp>
      <p:sp>
        <p:nvSpPr>
          <p:cNvPr id="4" name="Slide Number Placeholder 3"/>
          <p:cNvSpPr>
            <a:spLocks noGrp="1"/>
          </p:cNvSpPr>
          <p:nvPr>
            <p:ph type="sldNum" sz="quarter" idx="12"/>
          </p:nvPr>
        </p:nvSpPr>
        <p:spPr/>
        <p:txBody>
          <a:bodyPr/>
          <a:lstStyle/>
          <a:p>
            <a:fld id="{A0787430-367F-844C-868B-A0250E95AAAB}" type="slidenum">
              <a:rPr lang="en-US" smtClean="0"/>
              <a:t>48</a:t>
            </a:fld>
            <a:endParaRPr lang="en-US" dirty="0"/>
          </a:p>
        </p:txBody>
      </p:sp>
    </p:spTree>
    <p:extLst>
      <p:ext uri="{BB962C8B-B14F-4D97-AF65-F5344CB8AC3E}">
        <p14:creationId xmlns:p14="http://schemas.microsoft.com/office/powerpoint/2010/main" val="89854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DF71161A-A511-E94C-854D-F1073AF32968}"/>
              </a:ext>
            </a:extLst>
          </p:cNvPr>
          <p:cNvPicPr>
            <a:picLocks noGrp="1" noChangeAspect="1"/>
          </p:cNvPicPr>
          <p:nvPr>
            <p:ph type="pic" sz="quarter" idx="11"/>
          </p:nvPr>
        </p:nvPicPr>
        <p:blipFill>
          <a:blip r:embed="rId2"/>
          <a:srcRect l="29377" r="29377"/>
          <a:stretch>
            <a:fillRect/>
          </a:stretch>
        </p:blipFill>
        <p:spPr/>
      </p:pic>
      <p:sp>
        <p:nvSpPr>
          <p:cNvPr id="27" name="Title 26">
            <a:extLst>
              <a:ext uri="{FF2B5EF4-FFF2-40B4-BE49-F238E27FC236}">
                <a16:creationId xmlns:a16="http://schemas.microsoft.com/office/drawing/2014/main" id="{66BBC1AC-CDB7-7247-8199-804AB8DFBC8D}"/>
              </a:ext>
            </a:extLst>
          </p:cNvPr>
          <p:cNvSpPr>
            <a:spLocks noGrp="1"/>
          </p:cNvSpPr>
          <p:nvPr>
            <p:ph type="title"/>
          </p:nvPr>
        </p:nvSpPr>
        <p:spPr/>
        <p:txBody>
          <a:bodyPr/>
          <a:lstStyle/>
          <a:p>
            <a:r>
              <a:rPr lang="en-US" dirty="0"/>
              <a:t>Inquiring Minds Want to Know</a:t>
            </a:r>
          </a:p>
        </p:txBody>
      </p:sp>
      <p:sp>
        <p:nvSpPr>
          <p:cNvPr id="3" name="Content Placeholder 2">
            <a:extLst>
              <a:ext uri="{FF2B5EF4-FFF2-40B4-BE49-F238E27FC236}">
                <a16:creationId xmlns:a16="http://schemas.microsoft.com/office/drawing/2014/main" id="{C95CC81A-8280-7444-AB3B-1E4584415467}"/>
              </a:ext>
            </a:extLst>
          </p:cNvPr>
          <p:cNvSpPr>
            <a:spLocks noGrp="1"/>
          </p:cNvSpPr>
          <p:nvPr>
            <p:ph type="body" idx="1"/>
          </p:nvPr>
        </p:nvSpPr>
        <p:spPr/>
        <p:txBody>
          <a:bodyPr/>
          <a:lstStyle/>
          <a:p>
            <a:pPr marL="0" indent="0">
              <a:buNone/>
            </a:pPr>
            <a:r>
              <a:rPr lang="en-US" dirty="0"/>
              <a:t>Reasoning through Language Arts</a:t>
            </a:r>
          </a:p>
          <a:p>
            <a:endParaRPr lang="en-US" dirty="0"/>
          </a:p>
        </p:txBody>
      </p:sp>
      <p:sp>
        <p:nvSpPr>
          <p:cNvPr id="4" name="Slide Number Placeholder 3">
            <a:extLst>
              <a:ext uri="{FF2B5EF4-FFF2-40B4-BE49-F238E27FC236}">
                <a16:creationId xmlns:a16="http://schemas.microsoft.com/office/drawing/2014/main" id="{EB7B61B4-9869-3C41-87C0-024B62A89814}"/>
              </a:ext>
            </a:extLst>
          </p:cNvPr>
          <p:cNvSpPr>
            <a:spLocks noGrp="1"/>
          </p:cNvSpPr>
          <p:nvPr>
            <p:ph type="sldNum" sz="quarter" idx="10"/>
          </p:nvPr>
        </p:nvSpPr>
        <p:spPr/>
        <p:txBody>
          <a:bodyPr/>
          <a:lstStyle/>
          <a:p>
            <a:fld id="{BAE26A2A-DE5F-EA41-900F-AB5C4F1D9848}" type="slidenum">
              <a:rPr lang="en-US" smtClean="0"/>
              <a:pPr/>
              <a:t>49</a:t>
            </a:fld>
            <a:endParaRPr lang="en-US"/>
          </a:p>
        </p:txBody>
      </p:sp>
    </p:spTree>
    <p:extLst>
      <p:ext uri="{BB962C8B-B14F-4D97-AF65-F5344CB8AC3E}">
        <p14:creationId xmlns:p14="http://schemas.microsoft.com/office/powerpoint/2010/main" val="1043768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p:txBody>
          <a:bodyPr/>
          <a:lstStyle/>
          <a:p>
            <a:r>
              <a:rPr lang="en-US" sz="4800" b="1" spc="-75" dirty="0"/>
              <a:t>Setting the Stage</a:t>
            </a:r>
            <a:endParaRPr lang="en-US" dirty="0"/>
          </a:p>
        </p:txBody>
      </p:sp>
      <p:sp>
        <p:nvSpPr>
          <p:cNvPr id="6" name="Text Placeholder 5">
            <a:extLst>
              <a:ext uri="{FF2B5EF4-FFF2-40B4-BE49-F238E27FC236}">
                <a16:creationId xmlns:a16="http://schemas.microsoft.com/office/drawing/2014/main" id="{71C6C985-AAFA-AA40-8274-71A0669CA8E6}"/>
              </a:ext>
            </a:extLst>
          </p:cNvPr>
          <p:cNvSpPr>
            <a:spLocks noGrp="1"/>
          </p:cNvSpPr>
          <p:nvPr>
            <p:ph type="body" idx="1"/>
          </p:nvPr>
        </p:nvSpPr>
        <p:spPr/>
        <p:txBody>
          <a:bodyPr/>
          <a:lstStyle/>
          <a:p>
            <a:r>
              <a:rPr lang="en-US" dirty="0"/>
              <a:t>Background you should be familiar with and may share about the test.</a:t>
            </a:r>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5</a:t>
            </a:fld>
            <a:endParaRPr lang="en-US"/>
          </a:p>
        </p:txBody>
      </p:sp>
      <p:pic>
        <p:nvPicPr>
          <p:cNvPr id="13" name="Picture Placeholder 12">
            <a:extLst>
              <a:ext uri="{FF2B5EF4-FFF2-40B4-BE49-F238E27FC236}">
                <a16:creationId xmlns:a16="http://schemas.microsoft.com/office/drawing/2014/main" id="{BFC52E47-E16A-504A-8BF0-51182B6B1191}"/>
              </a:ext>
            </a:extLst>
          </p:cNvPr>
          <p:cNvPicPr>
            <a:picLocks noGrp="1" noChangeAspect="1"/>
          </p:cNvPicPr>
          <p:nvPr>
            <p:ph type="pic" sz="quarter" idx="11"/>
          </p:nvPr>
        </p:nvPicPr>
        <p:blipFill>
          <a:blip r:embed="rId2"/>
          <a:srcRect l="29377" r="29377"/>
          <a:stretch>
            <a:fillRect/>
          </a:stretch>
        </p:blipFill>
        <p:spPr>
          <a:xfrm>
            <a:off x="5043490" y="230188"/>
            <a:ext cx="4100513" cy="6627813"/>
          </a:xfrm>
        </p:spPr>
      </p:pic>
    </p:spTree>
    <p:extLst>
      <p:ext uri="{BB962C8B-B14F-4D97-AF65-F5344CB8AC3E}">
        <p14:creationId xmlns:p14="http://schemas.microsoft.com/office/powerpoint/2010/main" val="6171426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normAutofit/>
          </a:bodyPr>
          <a:lstStyle/>
          <a:p>
            <a:r>
              <a:rPr lang="en-US" altLang="en-US" dirty="0"/>
              <a:t>Burning Question - Extended Response Items and Scoring</a:t>
            </a:r>
          </a:p>
        </p:txBody>
      </p:sp>
      <p:sp>
        <p:nvSpPr>
          <p:cNvPr id="17410" name="Content Placeholder 2"/>
          <p:cNvSpPr>
            <a:spLocks noGrp="1"/>
          </p:cNvSpPr>
          <p:nvPr>
            <p:ph idx="1"/>
          </p:nvPr>
        </p:nvSpPr>
        <p:spPr>
          <a:xfrm>
            <a:off x="301082" y="1825625"/>
            <a:ext cx="5679374" cy="4621212"/>
          </a:xfrm>
        </p:spPr>
        <p:txBody>
          <a:bodyPr>
            <a:normAutofit/>
          </a:bodyPr>
          <a:lstStyle/>
          <a:p>
            <a:r>
              <a:rPr lang="en-US" altLang="en-US" dirty="0"/>
              <a:t>Can you pass the RLA test and score 0 on the ER item?</a:t>
            </a:r>
          </a:p>
          <a:p>
            <a:pPr lvl="1"/>
            <a:r>
              <a:rPr lang="en-US" altLang="en-US" sz="2250" dirty="0"/>
              <a:t>Yes, but most test-takers who pass at HSE do get some score points</a:t>
            </a:r>
          </a:p>
          <a:p>
            <a:pPr marL="342883" lvl="1" indent="0">
              <a:buNone/>
            </a:pPr>
            <a:endParaRPr lang="en-US" altLang="en-US" sz="2250" dirty="0"/>
          </a:p>
          <a:p>
            <a:pPr lvl="1"/>
            <a:r>
              <a:rPr lang="en-US" altLang="en-US" sz="2250" dirty="0"/>
              <a:t>How much to write?</a:t>
            </a:r>
          </a:p>
          <a:p>
            <a:pPr lvl="2"/>
            <a:r>
              <a:rPr lang="en-US" altLang="en-US" sz="1950" dirty="0"/>
              <a:t>4-7 paragraphs with 3-7 sentences</a:t>
            </a:r>
          </a:p>
          <a:p>
            <a:pPr lvl="2"/>
            <a:r>
              <a:rPr lang="en-US" altLang="en-US" sz="1950" dirty="0"/>
              <a:t>No word counter on screen</a:t>
            </a:r>
          </a:p>
          <a:p>
            <a:pPr lvl="2"/>
            <a:endParaRPr lang="en-US" altLang="en-US" sz="1950" dirty="0"/>
          </a:p>
          <a:p>
            <a:r>
              <a:rPr lang="en-US" altLang="en-US" dirty="0"/>
              <a:t>Don’t score for spelling</a:t>
            </a:r>
          </a:p>
          <a:p>
            <a:endParaRPr lang="en-US" altLang="en-US" dirty="0"/>
          </a:p>
          <a:p>
            <a:r>
              <a:rPr lang="en-US" altLang="en-US" dirty="0"/>
              <a:t>Due to time constraint 45mins the expectation is draft writing</a:t>
            </a:r>
          </a:p>
          <a:p>
            <a:endParaRPr lang="en-US" altLang="en-US" dirty="0"/>
          </a:p>
        </p:txBody>
      </p:sp>
      <p:sp>
        <p:nvSpPr>
          <p:cNvPr id="17411" name="Slide Number Placeholder 3"/>
          <p:cNvSpPr>
            <a:spLocks noGrp="1"/>
          </p:cNvSpPr>
          <p:nvPr>
            <p:ph type="sldNum" sz="quarter" idx="12"/>
          </p:nvPr>
        </p:nvSpPr>
        <p:spPr bwMode="auto">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089055C-BC8F-419A-9198-9A1538B4A609}" type="slidenum">
              <a:rPr lang="en-US" altLang="en-US" sz="1200">
                <a:solidFill>
                  <a:schemeClr val="bg1">
                    <a:lumMod val="75000"/>
                  </a:schemeClr>
                </a:solidFill>
              </a:rPr>
              <a:pPr/>
              <a:t>50</a:t>
            </a:fld>
            <a:endParaRPr lang="en-US" altLang="en-US" sz="1200">
              <a:solidFill>
                <a:schemeClr val="bg1">
                  <a:lumMod val="75000"/>
                </a:schemeClr>
              </a:solidFill>
            </a:endParaRPr>
          </a:p>
        </p:txBody>
      </p:sp>
      <p:pic>
        <p:nvPicPr>
          <p:cNvPr id="2" name="Picture 1">
            <a:extLst>
              <a:ext uri="{FF2B5EF4-FFF2-40B4-BE49-F238E27FC236}">
                <a16:creationId xmlns:a16="http://schemas.microsoft.com/office/drawing/2014/main" id="{4F6911D3-F083-4D54-BEAB-DA8A552F34BC}"/>
              </a:ext>
            </a:extLst>
          </p:cNvPr>
          <p:cNvPicPr>
            <a:picLocks noChangeAspect="1"/>
          </p:cNvPicPr>
          <p:nvPr/>
        </p:nvPicPr>
        <p:blipFill>
          <a:blip r:embed="rId2"/>
          <a:stretch>
            <a:fillRect/>
          </a:stretch>
        </p:blipFill>
        <p:spPr>
          <a:xfrm>
            <a:off x="5980456" y="945018"/>
            <a:ext cx="3065657" cy="2797175"/>
          </a:xfrm>
          <a:prstGeom prst="rect">
            <a:avLst/>
          </a:prstGeom>
        </p:spPr>
      </p:pic>
    </p:spTree>
    <p:extLst>
      <p:ext uri="{BB962C8B-B14F-4D97-AF65-F5344CB8AC3E}">
        <p14:creationId xmlns:p14="http://schemas.microsoft.com/office/powerpoint/2010/main" val="27469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normAutofit/>
          </a:bodyPr>
          <a:lstStyle/>
          <a:p>
            <a:r>
              <a:rPr lang="en-US" altLang="en-US" dirty="0"/>
              <a:t>Burning Question - Extended Response Items and Scoring</a:t>
            </a:r>
          </a:p>
        </p:txBody>
      </p:sp>
      <p:sp>
        <p:nvSpPr>
          <p:cNvPr id="17410" name="Content Placeholder 2"/>
          <p:cNvSpPr>
            <a:spLocks noGrp="1"/>
          </p:cNvSpPr>
          <p:nvPr>
            <p:ph idx="1"/>
          </p:nvPr>
        </p:nvSpPr>
        <p:spPr>
          <a:xfrm>
            <a:off x="301083" y="1825625"/>
            <a:ext cx="5776160" cy="4048312"/>
          </a:xfrm>
        </p:spPr>
        <p:txBody>
          <a:bodyPr>
            <a:normAutofit/>
          </a:bodyPr>
          <a:lstStyle/>
          <a:p>
            <a:r>
              <a:rPr lang="en-US" altLang="en-US" dirty="0"/>
              <a:t>Why should I spend time on teaching writing skills if students don’t need many points on writing to pass the test?</a:t>
            </a:r>
          </a:p>
          <a:p>
            <a:pPr marL="0" indent="0">
              <a:buNone/>
            </a:pPr>
            <a:endParaRPr lang="en-US" altLang="en-US" dirty="0"/>
          </a:p>
          <a:p>
            <a:pPr lvl="1"/>
            <a:r>
              <a:rPr lang="en-US" altLang="en-US" dirty="0"/>
              <a:t>Writing skills are one of the </a:t>
            </a:r>
            <a:r>
              <a:rPr lang="en-US" altLang="en-US" u="sng" dirty="0"/>
              <a:t>critical</a:t>
            </a:r>
            <a:r>
              <a:rPr lang="en-US" altLang="en-US" dirty="0"/>
              <a:t> differentiators of long-term success</a:t>
            </a:r>
          </a:p>
          <a:p>
            <a:pPr lvl="1"/>
            <a:r>
              <a:rPr lang="en-US" altLang="en-US" dirty="0"/>
              <a:t>Any score point earned counts towards the overall score</a:t>
            </a:r>
          </a:p>
          <a:p>
            <a:pPr lvl="1"/>
            <a:r>
              <a:rPr lang="en-US" altLang="en-US" dirty="0"/>
              <a:t>Building skills in this area helps develop thinking skills that impact performance on the entire test</a:t>
            </a:r>
          </a:p>
          <a:p>
            <a:endParaRPr lang="en-US" altLang="en-US" dirty="0"/>
          </a:p>
          <a:p>
            <a:endParaRPr lang="en-US" altLang="en-US" dirty="0"/>
          </a:p>
        </p:txBody>
      </p:sp>
      <p:sp>
        <p:nvSpPr>
          <p:cNvPr id="17411" name="Slide Number Placeholder 3"/>
          <p:cNvSpPr>
            <a:spLocks noGrp="1"/>
          </p:cNvSpPr>
          <p:nvPr>
            <p:ph type="sldNum" sz="quarter" idx="12"/>
          </p:nvPr>
        </p:nvSpPr>
        <p:spPr bwMode="auto">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089055C-BC8F-419A-9198-9A1538B4A609}" type="slidenum">
              <a:rPr lang="en-US" altLang="en-US" sz="1200">
                <a:solidFill>
                  <a:schemeClr val="bg1">
                    <a:lumMod val="75000"/>
                  </a:schemeClr>
                </a:solidFill>
              </a:rPr>
              <a:pPr/>
              <a:t>51</a:t>
            </a:fld>
            <a:endParaRPr lang="en-US" altLang="en-US" sz="1200" dirty="0">
              <a:solidFill>
                <a:schemeClr val="bg1">
                  <a:lumMod val="75000"/>
                </a:schemeClr>
              </a:solidFill>
            </a:endParaRPr>
          </a:p>
        </p:txBody>
      </p:sp>
      <p:pic>
        <p:nvPicPr>
          <p:cNvPr id="2" name="Picture 1">
            <a:extLst>
              <a:ext uri="{FF2B5EF4-FFF2-40B4-BE49-F238E27FC236}">
                <a16:creationId xmlns:a16="http://schemas.microsoft.com/office/drawing/2014/main" id="{F8E04BB3-B73A-47BE-9F8E-DA6C5800ED66}"/>
              </a:ext>
            </a:extLst>
          </p:cNvPr>
          <p:cNvPicPr>
            <a:picLocks noChangeAspect="1"/>
          </p:cNvPicPr>
          <p:nvPr/>
        </p:nvPicPr>
        <p:blipFill>
          <a:blip r:embed="rId2"/>
          <a:stretch>
            <a:fillRect/>
          </a:stretch>
        </p:blipFill>
        <p:spPr>
          <a:xfrm>
            <a:off x="6077243" y="1924800"/>
            <a:ext cx="2991729" cy="2243797"/>
          </a:xfrm>
          <a:prstGeom prst="rect">
            <a:avLst/>
          </a:prstGeom>
        </p:spPr>
      </p:pic>
    </p:spTree>
    <p:extLst>
      <p:ext uri="{BB962C8B-B14F-4D97-AF65-F5344CB8AC3E}">
        <p14:creationId xmlns:p14="http://schemas.microsoft.com/office/powerpoint/2010/main" val="173439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normAutofit/>
          </a:bodyPr>
          <a:lstStyle/>
          <a:p>
            <a:r>
              <a:rPr lang="en-US" altLang="en-US" dirty="0"/>
              <a:t>Burning Question - Extended Response Items and Scoring</a:t>
            </a:r>
          </a:p>
        </p:txBody>
      </p:sp>
      <p:sp>
        <p:nvSpPr>
          <p:cNvPr id="17410" name="Content Placeholder 2"/>
          <p:cNvSpPr>
            <a:spLocks noGrp="1"/>
          </p:cNvSpPr>
          <p:nvPr>
            <p:ph idx="1"/>
          </p:nvPr>
        </p:nvSpPr>
        <p:spPr>
          <a:xfrm>
            <a:off x="301083" y="1690695"/>
            <a:ext cx="5033426" cy="4974211"/>
          </a:xfrm>
        </p:spPr>
        <p:txBody>
          <a:bodyPr>
            <a:normAutofit/>
          </a:bodyPr>
          <a:lstStyle/>
          <a:p>
            <a:r>
              <a:rPr lang="en-US" altLang="en-US" dirty="0"/>
              <a:t>How does the computer score the ER item?  What is it looking for?</a:t>
            </a:r>
          </a:p>
          <a:p>
            <a:pPr marL="0" indent="0">
              <a:buNone/>
            </a:pPr>
            <a:endParaRPr lang="en-US" altLang="en-US" dirty="0"/>
          </a:p>
          <a:p>
            <a:pPr lvl="1"/>
            <a:r>
              <a:rPr lang="en-US" altLang="en-US" dirty="0"/>
              <a:t>The automated scoring engine catalogs the characteristics of a writing sample</a:t>
            </a:r>
          </a:p>
          <a:p>
            <a:pPr lvl="1"/>
            <a:endParaRPr lang="en-US" altLang="en-US" dirty="0"/>
          </a:p>
          <a:p>
            <a:pPr lvl="1"/>
            <a:r>
              <a:rPr lang="en-US" altLang="en-US" dirty="0"/>
              <a:t>Compares those characteristics to real exemplar responses with known score</a:t>
            </a:r>
          </a:p>
          <a:p>
            <a:pPr marL="342883" lvl="1" indent="0">
              <a:buNone/>
            </a:pPr>
            <a:endParaRPr lang="en-US" altLang="en-US" dirty="0"/>
          </a:p>
          <a:p>
            <a:pPr lvl="1"/>
            <a:r>
              <a:rPr lang="en-US" altLang="en-US" dirty="0"/>
              <a:t>Assigns a score based on similarity to existing exemplars</a:t>
            </a:r>
          </a:p>
          <a:p>
            <a:pPr lvl="2"/>
            <a:r>
              <a:rPr lang="en-US" altLang="en-US" dirty="0"/>
              <a:t>If no similar responses found, ER is human-scored</a:t>
            </a:r>
          </a:p>
          <a:p>
            <a:endParaRPr lang="en-US" altLang="en-US" dirty="0"/>
          </a:p>
        </p:txBody>
      </p:sp>
      <p:sp>
        <p:nvSpPr>
          <p:cNvPr id="17411" name="Slide Number Placeholder 3"/>
          <p:cNvSpPr>
            <a:spLocks noGrp="1"/>
          </p:cNvSpPr>
          <p:nvPr>
            <p:ph type="sldNum" sz="quarter" idx="12"/>
          </p:nvPr>
        </p:nvSpPr>
        <p:spPr bwMode="auto">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089055C-BC8F-419A-9198-9A1538B4A609}" type="slidenum">
              <a:rPr lang="en-US" altLang="en-US" sz="1200">
                <a:solidFill>
                  <a:schemeClr val="bg1">
                    <a:lumMod val="75000"/>
                  </a:schemeClr>
                </a:solidFill>
              </a:rPr>
              <a:pPr/>
              <a:t>52</a:t>
            </a:fld>
            <a:endParaRPr lang="en-US" altLang="en-US" sz="1200">
              <a:solidFill>
                <a:schemeClr val="bg1">
                  <a:lumMod val="75000"/>
                </a:schemeClr>
              </a:solidFill>
            </a:endParaRPr>
          </a:p>
        </p:txBody>
      </p:sp>
      <p:pic>
        <p:nvPicPr>
          <p:cNvPr id="2" name="Picture 1">
            <a:extLst>
              <a:ext uri="{FF2B5EF4-FFF2-40B4-BE49-F238E27FC236}">
                <a16:creationId xmlns:a16="http://schemas.microsoft.com/office/drawing/2014/main" id="{A0CCA8C3-53F1-47CC-80AD-D54179838DA1}"/>
              </a:ext>
            </a:extLst>
          </p:cNvPr>
          <p:cNvPicPr>
            <a:picLocks noChangeAspect="1"/>
          </p:cNvPicPr>
          <p:nvPr/>
        </p:nvPicPr>
        <p:blipFill>
          <a:blip r:embed="rId2"/>
          <a:stretch>
            <a:fillRect/>
          </a:stretch>
        </p:blipFill>
        <p:spPr>
          <a:xfrm>
            <a:off x="5334509" y="2336319"/>
            <a:ext cx="3809491" cy="2535043"/>
          </a:xfrm>
          <a:prstGeom prst="rect">
            <a:avLst/>
          </a:prstGeom>
        </p:spPr>
      </p:pic>
    </p:spTree>
    <p:extLst>
      <p:ext uri="{BB962C8B-B14F-4D97-AF65-F5344CB8AC3E}">
        <p14:creationId xmlns:p14="http://schemas.microsoft.com/office/powerpoint/2010/main" val="147216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71499"/>
            <a:ext cx="8001000" cy="1848971"/>
          </a:xfrm>
        </p:spPr>
        <p:txBody>
          <a:bodyPr rtlCol="0">
            <a:noAutofit/>
          </a:bodyPr>
          <a:lstStyle/>
          <a:p>
            <a:pPr>
              <a:defRPr/>
            </a:pPr>
            <a:br>
              <a:rPr lang="en-US" sz="4000" dirty="0">
                <a:effectLst>
                  <a:outerShdw blurRad="38100" dist="38100" dir="2700000" algn="tl">
                    <a:srgbClr val="000000">
                      <a:alpha val="43137"/>
                    </a:srgbClr>
                  </a:outerShdw>
                </a:effectLst>
                <a:ea typeface="+mj-ea"/>
              </a:rPr>
            </a:br>
            <a:r>
              <a:rPr lang="en-US" sz="4000" dirty="0">
                <a:effectLst>
                  <a:outerShdw blurRad="38100" dist="38100" dir="2700000" algn="tl">
                    <a:srgbClr val="000000">
                      <a:alpha val="43137"/>
                    </a:srgbClr>
                  </a:outerShdw>
                </a:effectLst>
              </a:rPr>
              <a:t>Incorporate reading and writing into every classroom, every day</a:t>
            </a:r>
            <a:br>
              <a:rPr lang="en-US" sz="4000" dirty="0">
                <a:effectLst>
                  <a:outerShdw blurRad="38100" dist="38100" dir="2700000" algn="tl">
                    <a:srgbClr val="000000">
                      <a:alpha val="43137"/>
                    </a:srgbClr>
                  </a:outerShdw>
                </a:effectLst>
                <a:ea typeface="+mj-ea"/>
              </a:rPr>
            </a:br>
            <a:endParaRPr lang="en-US" sz="4000" dirty="0">
              <a:effectLst>
                <a:outerShdw blurRad="38100" dist="38100" dir="2700000" algn="tl">
                  <a:srgbClr val="000000">
                    <a:alpha val="43137"/>
                  </a:srgbClr>
                </a:outerShdw>
              </a:effectLst>
              <a:ea typeface="+mj-ea"/>
            </a:endParaRPr>
          </a:p>
        </p:txBody>
      </p:sp>
      <p:pic>
        <p:nvPicPr>
          <p:cNvPr id="10242" name="Picture 2" descr="https://fbcdn-sphotos-g-a.akamaihd.net/hphotos-ak-prn2/9440_4570012041197_754662737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315" y="2863090"/>
            <a:ext cx="3923597" cy="294269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457200" y="6299737"/>
            <a:ext cx="458938" cy="321599"/>
          </a:xfrm>
        </p:spPr>
        <p:txBody>
          <a:bodyPr/>
          <a:lstStyle/>
          <a:p>
            <a:fld id="{A0787430-367F-844C-868B-A0250E95AAAB}" type="slidenum">
              <a:rPr lang="en-US" smtClean="0"/>
              <a:t>53</a:t>
            </a:fld>
            <a:endParaRPr lang="en-US" dirty="0"/>
          </a:p>
        </p:txBody>
      </p:sp>
    </p:spTree>
    <p:extLst>
      <p:ext uri="{BB962C8B-B14F-4D97-AF65-F5344CB8AC3E}">
        <p14:creationId xmlns:p14="http://schemas.microsoft.com/office/powerpoint/2010/main" val="53274294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The Link Between Reading and Writing</a:t>
            </a:r>
          </a:p>
        </p:txBody>
      </p:sp>
      <p:sp>
        <p:nvSpPr>
          <p:cNvPr id="5" name="Content Placeholder 4"/>
          <p:cNvSpPr>
            <a:spLocks noGrp="1"/>
          </p:cNvSpPr>
          <p:nvPr>
            <p:ph idx="1"/>
          </p:nvPr>
        </p:nvSpPr>
        <p:spPr>
          <a:xfrm>
            <a:off x="5050971" y="2260512"/>
            <a:ext cx="3635829" cy="4617147"/>
          </a:xfrm>
        </p:spPr>
        <p:txBody>
          <a:bodyPr>
            <a:normAutofit/>
          </a:bodyPr>
          <a:lstStyle/>
          <a:p>
            <a:r>
              <a:rPr lang="en-US" dirty="0"/>
              <a:t>Reading strategies should lead to writing</a:t>
            </a:r>
          </a:p>
          <a:p>
            <a:endParaRPr lang="en-US" dirty="0"/>
          </a:p>
          <a:p>
            <a:endParaRPr lang="en-US" dirty="0"/>
          </a:p>
          <a:p>
            <a:r>
              <a:rPr lang="en-US" dirty="0"/>
              <a:t>Writing strategies should encourage further reading</a:t>
            </a:r>
          </a:p>
        </p:txBody>
      </p:sp>
      <p:sp>
        <p:nvSpPr>
          <p:cNvPr id="3" name="Slide Number Placeholder 2"/>
          <p:cNvSpPr>
            <a:spLocks noGrp="1"/>
          </p:cNvSpPr>
          <p:nvPr>
            <p:ph type="sldNum" sz="quarter" idx="12"/>
          </p:nvPr>
        </p:nvSpPr>
        <p:spPr/>
        <p:txBody>
          <a:bodyPr/>
          <a:lstStyle/>
          <a:p>
            <a:fld id="{A0787430-367F-844C-868B-A0250E95AAAB}" type="slidenum">
              <a:rPr lang="en-US" smtClean="0"/>
              <a:t>54</a:t>
            </a:fld>
            <a:endParaRPr lang="en-US" dirty="0"/>
          </a:p>
        </p:txBody>
      </p:sp>
      <p:graphicFrame>
        <p:nvGraphicFramePr>
          <p:cNvPr id="6" name="Diagram 5"/>
          <p:cNvGraphicFramePr/>
          <p:nvPr>
            <p:extLst/>
          </p:nvPr>
        </p:nvGraphicFramePr>
        <p:xfrm>
          <a:off x="-464448" y="174439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581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Where to Access More Strategies on Close Reading</a:t>
            </a:r>
          </a:p>
        </p:txBody>
      </p:sp>
      <p:sp>
        <p:nvSpPr>
          <p:cNvPr id="4" name="Content Placeholder 3"/>
          <p:cNvSpPr>
            <a:spLocks noGrp="1"/>
          </p:cNvSpPr>
          <p:nvPr>
            <p:ph idx="1"/>
          </p:nvPr>
        </p:nvSpPr>
        <p:spPr>
          <a:xfrm>
            <a:off x="457200" y="1654788"/>
            <a:ext cx="5334000" cy="4617147"/>
          </a:xfrm>
        </p:spPr>
        <p:txBody>
          <a:bodyPr>
            <a:normAutofit/>
          </a:bodyPr>
          <a:lstStyle/>
          <a:p>
            <a:pPr marL="0" indent="0">
              <a:buNone/>
            </a:pPr>
            <a:r>
              <a:rPr lang="en-US" b="1" dirty="0"/>
              <a:t>Tuesdays for Teachers</a:t>
            </a:r>
          </a:p>
          <a:p>
            <a:pPr marL="0" indent="0">
              <a:buNone/>
            </a:pPr>
            <a:r>
              <a:rPr lang="en-US" b="1" dirty="0">
                <a:hlinkClick r:id="rId3"/>
              </a:rPr>
              <a:t>Webinars</a:t>
            </a:r>
            <a:endParaRPr lang="en-US" b="1" dirty="0"/>
          </a:p>
          <a:p>
            <a:pPr marL="0" indent="0">
              <a:buNone/>
            </a:pPr>
            <a:endParaRPr lang="en-US" b="1" dirty="0"/>
          </a:p>
          <a:p>
            <a:r>
              <a:rPr lang="en-US" dirty="0"/>
              <a:t>Close Reading: A Key to Teaching Constructed Response </a:t>
            </a:r>
          </a:p>
          <a:p>
            <a:pPr marL="0" indent="0">
              <a:buNone/>
            </a:pPr>
            <a:r>
              <a:rPr lang="en-US" dirty="0"/>
              <a:t>(May 26, 2015)</a:t>
            </a:r>
          </a:p>
          <a:p>
            <a:pPr marL="400050" lvl="1" indent="0">
              <a:buNone/>
            </a:pPr>
            <a:r>
              <a:rPr lang="en-US" dirty="0">
                <a:hlinkClick r:id="rId4"/>
              </a:rPr>
              <a:t>Close reading strategies webinar</a:t>
            </a:r>
            <a:endParaRPr lang="en-US" dirty="0"/>
          </a:p>
          <a:p>
            <a:pPr marL="400050" lvl="1" indent="0">
              <a:buNone/>
            </a:pPr>
            <a:endParaRPr lang="en-US" dirty="0"/>
          </a:p>
          <a:p>
            <a:r>
              <a:rPr lang="en-US" dirty="0"/>
              <a:t>Mathematical Reasoning </a:t>
            </a:r>
          </a:p>
          <a:p>
            <a:pPr marL="0" indent="0">
              <a:buNone/>
            </a:pPr>
            <a:r>
              <a:rPr lang="en-US" dirty="0"/>
              <a:t>(March 24-26, 2015)</a:t>
            </a:r>
          </a:p>
          <a:p>
            <a:pPr marL="400050" lvl="1" indent="0">
              <a:buNone/>
            </a:pPr>
            <a:r>
              <a:rPr lang="en-US" dirty="0">
                <a:hlinkClick r:id="rId5"/>
              </a:rPr>
              <a:t>Close reading in mathematics</a:t>
            </a:r>
            <a:endParaRPr lang="en-US" dirty="0"/>
          </a:p>
          <a:p>
            <a:endParaRPr lang="en-US" dirty="0"/>
          </a:p>
          <a:p>
            <a:endParaRPr lang="en-US" dirty="0"/>
          </a:p>
        </p:txBody>
      </p:sp>
      <p:sp>
        <p:nvSpPr>
          <p:cNvPr id="2" name="Slide Number Placeholder 1"/>
          <p:cNvSpPr>
            <a:spLocks noGrp="1"/>
          </p:cNvSpPr>
          <p:nvPr>
            <p:ph type="sldNum" sz="quarter" idx="12"/>
          </p:nvPr>
        </p:nvSpPr>
        <p:spPr/>
        <p:txBody>
          <a:bodyPr/>
          <a:lstStyle/>
          <a:p>
            <a:fld id="{A0787430-367F-844C-868B-A0250E95AAAB}" type="slidenum">
              <a:rPr lang="en-US" smtClean="0"/>
              <a:pPr/>
              <a:t>55</a:t>
            </a:fld>
            <a:endParaRPr lang="en-US" dirty="0"/>
          </a:p>
        </p:txBody>
      </p:sp>
      <p:pic>
        <p:nvPicPr>
          <p:cNvPr id="8196" name="Picture 4"/>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762625" y="1971675"/>
            <a:ext cx="3381375"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274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Where to Access a Step-by-Step Guide for Argumentative Writing</a:t>
            </a:r>
          </a:p>
        </p:txBody>
      </p:sp>
      <p:sp>
        <p:nvSpPr>
          <p:cNvPr id="3" name="Content Placeholder 2"/>
          <p:cNvSpPr>
            <a:spLocks noGrp="1"/>
          </p:cNvSpPr>
          <p:nvPr>
            <p:ph idx="4294967295"/>
          </p:nvPr>
        </p:nvSpPr>
        <p:spPr>
          <a:xfrm>
            <a:off x="3776664" y="1652588"/>
            <a:ext cx="5038376" cy="4618037"/>
          </a:xfrm>
        </p:spPr>
        <p:txBody>
          <a:bodyPr>
            <a:noAutofit/>
          </a:bodyPr>
          <a:lstStyle/>
          <a:p>
            <a:pPr marL="0" indent="0">
              <a:buNone/>
            </a:pPr>
            <a:r>
              <a:rPr lang="en-US" b="1" dirty="0"/>
              <a:t>Tuesdays for Teachers</a:t>
            </a:r>
          </a:p>
          <a:p>
            <a:pPr marL="0" indent="0">
              <a:buNone/>
            </a:pPr>
            <a:endParaRPr lang="en-US" b="1" dirty="0"/>
          </a:p>
          <a:p>
            <a:r>
              <a:rPr lang="en-US" dirty="0"/>
              <a:t>Thinking Strategies for Crafting Constructed Responses (Part 1) (May 24, 2016)</a:t>
            </a:r>
          </a:p>
          <a:p>
            <a:pPr marL="400050" lvl="1" indent="0">
              <a:buNone/>
            </a:pPr>
            <a:r>
              <a:rPr lang="en-US" sz="2250" dirty="0">
                <a:hlinkClick r:id="rId3"/>
              </a:rPr>
              <a:t>Link</a:t>
            </a:r>
            <a:endParaRPr lang="en-US" sz="2250" dirty="0"/>
          </a:p>
          <a:p>
            <a:pPr marL="400050" lvl="1" indent="0">
              <a:buNone/>
            </a:pPr>
            <a:endParaRPr lang="en-US" sz="2250" dirty="0"/>
          </a:p>
          <a:p>
            <a:pPr marL="225425" indent="-168275"/>
            <a:r>
              <a:rPr lang="en-US" dirty="0"/>
              <a:t>Thinking Strategies for Crafting Constructed Responses: One Step at a Time (Part 2)</a:t>
            </a:r>
          </a:p>
          <a:p>
            <a:pPr marL="57150" indent="0">
              <a:buNone/>
            </a:pPr>
            <a:r>
              <a:rPr lang="en-US" dirty="0"/>
              <a:t> (June 2016)</a:t>
            </a:r>
          </a:p>
          <a:p>
            <a:pPr marL="400050" lvl="1" indent="0">
              <a:buNone/>
            </a:pPr>
            <a:r>
              <a:rPr lang="en-US" sz="2250" dirty="0">
                <a:hlinkClick r:id="rId4"/>
              </a:rPr>
              <a:t>Link</a:t>
            </a:r>
            <a:endParaRPr lang="en-US" sz="2250" dirty="0"/>
          </a:p>
          <a:p>
            <a:pPr marL="0" indent="0">
              <a:buNone/>
            </a:pPr>
            <a:endParaRPr lang="en-US" sz="1800"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08" y="2354539"/>
            <a:ext cx="3147555" cy="2588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1B65E01B-4703-4DDE-BB5C-EF9F6573BA4B}"/>
              </a:ext>
            </a:extLst>
          </p:cNvPr>
          <p:cNvSpPr>
            <a:spLocks noGrp="1"/>
          </p:cNvSpPr>
          <p:nvPr>
            <p:ph type="sldNum" sz="quarter" idx="12"/>
          </p:nvPr>
        </p:nvSpPr>
        <p:spPr/>
        <p:txBody>
          <a:bodyPr/>
          <a:lstStyle/>
          <a:p>
            <a:fld id="{BAE26A2A-DE5F-EA41-900F-AB5C4F1D9848}" type="slidenum">
              <a:rPr lang="en-US" smtClean="0"/>
              <a:t>56</a:t>
            </a:fld>
            <a:endParaRPr lang="en-US"/>
          </a:p>
        </p:txBody>
      </p:sp>
    </p:spTree>
    <p:extLst>
      <p:ext uri="{BB962C8B-B14F-4D97-AF65-F5344CB8AC3E}">
        <p14:creationId xmlns:p14="http://schemas.microsoft.com/office/powerpoint/2010/main" val="311256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Taking Tips for RLA ER</a:t>
            </a:r>
          </a:p>
        </p:txBody>
      </p:sp>
      <p:sp>
        <p:nvSpPr>
          <p:cNvPr id="3" name="Content Placeholder 2"/>
          <p:cNvSpPr>
            <a:spLocks noGrp="1"/>
          </p:cNvSpPr>
          <p:nvPr>
            <p:ph idx="1"/>
          </p:nvPr>
        </p:nvSpPr>
        <p:spPr>
          <a:xfrm>
            <a:off x="457200" y="1220152"/>
            <a:ext cx="8229600" cy="4825047"/>
          </a:xfrm>
        </p:spPr>
        <p:txBody>
          <a:bodyPr>
            <a:normAutofit lnSpcReduction="10000"/>
          </a:bodyPr>
          <a:lstStyle/>
          <a:p>
            <a:r>
              <a:rPr lang="en-US" b="1" dirty="0"/>
              <a:t>Always</a:t>
            </a:r>
            <a:r>
              <a:rPr lang="en-US" dirty="0"/>
              <a:t> complete the constructed response! (You cannot use the 45 minutes provided for any other part of the test.)</a:t>
            </a:r>
          </a:p>
          <a:p>
            <a:endParaRPr lang="en-US" dirty="0"/>
          </a:p>
          <a:p>
            <a:r>
              <a:rPr lang="en-US" dirty="0"/>
              <a:t>Closely read the prompt and source texts, analyzing and evaluating the evidence before determining your claim.</a:t>
            </a:r>
          </a:p>
          <a:p>
            <a:endParaRPr lang="en-US" dirty="0"/>
          </a:p>
          <a:p>
            <a:r>
              <a:rPr lang="en-US" dirty="0"/>
              <a:t>Practice using the highlighting tool and the erasable note boards for planning.</a:t>
            </a:r>
          </a:p>
          <a:p>
            <a:pPr marL="0" indent="0">
              <a:buNone/>
            </a:pPr>
            <a:endParaRPr lang="en-US" dirty="0"/>
          </a:p>
          <a:p>
            <a:r>
              <a:rPr lang="en-US" dirty="0"/>
              <a:t>Plan your time </a:t>
            </a:r>
          </a:p>
          <a:p>
            <a:pPr lvl="1"/>
            <a:r>
              <a:rPr lang="en-US" sz="2250" dirty="0"/>
              <a:t>Use the entire 45 minutes to read, plan and write your response</a:t>
            </a:r>
          </a:p>
          <a:p>
            <a:pPr lvl="1"/>
            <a:r>
              <a:rPr lang="en-US" sz="2250" dirty="0"/>
              <a:t>Spend 10-15 minutes in reading and planning</a:t>
            </a:r>
          </a:p>
          <a:p>
            <a:pPr lvl="1"/>
            <a:r>
              <a:rPr lang="en-US" sz="2250" dirty="0"/>
              <a:t>Save 4-5 minutes to proofread your response</a:t>
            </a:r>
          </a:p>
        </p:txBody>
      </p:sp>
      <p:sp>
        <p:nvSpPr>
          <p:cNvPr id="4" name="Slide Number Placeholder 3"/>
          <p:cNvSpPr>
            <a:spLocks noGrp="1"/>
          </p:cNvSpPr>
          <p:nvPr>
            <p:ph type="sldNum" sz="quarter" idx="4294967295"/>
          </p:nvPr>
        </p:nvSpPr>
        <p:spPr/>
        <p:txBody>
          <a:bodyPr/>
          <a:lstStyle/>
          <a:p>
            <a:pPr>
              <a:defRPr/>
            </a:pPr>
            <a:fld id="{D7424F65-3AF9-43AC-B3BB-2E4AFDF865B9}" type="slidenum">
              <a:rPr lang="en-US" altLang="en-US" smtClean="0"/>
              <a:pPr>
                <a:defRPr/>
              </a:pPr>
              <a:t>57</a:t>
            </a:fld>
            <a:endParaRPr lang="en-US" altLang="en-US" dirty="0"/>
          </a:p>
        </p:txBody>
      </p:sp>
    </p:spTree>
    <p:extLst>
      <p:ext uri="{BB962C8B-B14F-4D97-AF65-F5344CB8AC3E}">
        <p14:creationId xmlns:p14="http://schemas.microsoft.com/office/powerpoint/2010/main" val="37358190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DF71161A-A511-E94C-854D-F1073AF32968}"/>
              </a:ext>
            </a:extLst>
          </p:cNvPr>
          <p:cNvPicPr>
            <a:picLocks noGrp="1" noChangeAspect="1"/>
          </p:cNvPicPr>
          <p:nvPr>
            <p:ph type="pic" sz="quarter" idx="11"/>
          </p:nvPr>
        </p:nvPicPr>
        <p:blipFill>
          <a:blip r:embed="rId3"/>
          <a:srcRect l="29377" r="29377"/>
          <a:stretch>
            <a:fillRect/>
          </a:stretch>
        </p:blipFill>
        <p:spPr/>
      </p:pic>
      <p:sp>
        <p:nvSpPr>
          <p:cNvPr id="27" name="Title 26">
            <a:extLst>
              <a:ext uri="{FF2B5EF4-FFF2-40B4-BE49-F238E27FC236}">
                <a16:creationId xmlns:a16="http://schemas.microsoft.com/office/drawing/2014/main" id="{66BBC1AC-CDB7-7247-8199-804AB8DFBC8D}"/>
              </a:ext>
            </a:extLst>
          </p:cNvPr>
          <p:cNvSpPr>
            <a:spLocks noGrp="1"/>
          </p:cNvSpPr>
          <p:nvPr>
            <p:ph type="title"/>
          </p:nvPr>
        </p:nvSpPr>
        <p:spPr/>
        <p:txBody>
          <a:bodyPr/>
          <a:lstStyle/>
          <a:p>
            <a:r>
              <a:rPr lang="en-US" dirty="0"/>
              <a:t>Building Student Knowledge and Critical Thinking Skills</a:t>
            </a:r>
          </a:p>
        </p:txBody>
      </p:sp>
      <p:sp>
        <p:nvSpPr>
          <p:cNvPr id="3" name="Content Placeholder 2">
            <a:extLst>
              <a:ext uri="{FF2B5EF4-FFF2-40B4-BE49-F238E27FC236}">
                <a16:creationId xmlns:a16="http://schemas.microsoft.com/office/drawing/2014/main" id="{C95CC81A-8280-7444-AB3B-1E4584415467}"/>
              </a:ext>
            </a:extLst>
          </p:cNvPr>
          <p:cNvSpPr>
            <a:spLocks noGrp="1"/>
          </p:cNvSpPr>
          <p:nvPr>
            <p:ph type="body" idx="1"/>
          </p:nvPr>
        </p:nvSpPr>
        <p:spPr/>
        <p:txBody>
          <a:bodyPr/>
          <a:lstStyle/>
          <a:p>
            <a:pPr>
              <a:defRPr/>
            </a:pPr>
            <a:r>
              <a:rPr lang="en-US" dirty="0">
                <a:ea typeface="ＭＳ Ｐゴシック" charset="0"/>
              </a:rPr>
              <a:t>Social Studies</a:t>
            </a:r>
          </a:p>
          <a:p>
            <a:endParaRPr lang="en-US" dirty="0"/>
          </a:p>
        </p:txBody>
      </p:sp>
      <p:sp>
        <p:nvSpPr>
          <p:cNvPr id="4" name="Slide Number Placeholder 3">
            <a:extLst>
              <a:ext uri="{FF2B5EF4-FFF2-40B4-BE49-F238E27FC236}">
                <a16:creationId xmlns:a16="http://schemas.microsoft.com/office/drawing/2014/main" id="{EB7B61B4-9869-3C41-87C0-024B62A89814}"/>
              </a:ext>
            </a:extLst>
          </p:cNvPr>
          <p:cNvSpPr>
            <a:spLocks noGrp="1"/>
          </p:cNvSpPr>
          <p:nvPr>
            <p:ph type="sldNum" sz="quarter" idx="10"/>
          </p:nvPr>
        </p:nvSpPr>
        <p:spPr/>
        <p:txBody>
          <a:bodyPr/>
          <a:lstStyle/>
          <a:p>
            <a:fld id="{BAE26A2A-DE5F-EA41-900F-AB5C4F1D9848}" type="slidenum">
              <a:rPr lang="en-US" smtClean="0"/>
              <a:pPr/>
              <a:t>58</a:t>
            </a:fld>
            <a:endParaRPr lang="en-US"/>
          </a:p>
        </p:txBody>
      </p:sp>
    </p:spTree>
    <p:extLst>
      <p:ext uri="{BB962C8B-B14F-4D97-AF65-F5344CB8AC3E}">
        <p14:creationId xmlns:p14="http://schemas.microsoft.com/office/powerpoint/2010/main" val="35348563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511175"/>
            <a:ext cx="8229600" cy="925513"/>
          </a:xfrm>
        </p:spPr>
        <p:txBody>
          <a:bodyPr>
            <a:normAutofit/>
          </a:bodyPr>
          <a:lstStyle/>
          <a:p>
            <a:pPr algn="l"/>
            <a:r>
              <a:rPr lang="en-US" altLang="en-US" sz="3600" dirty="0"/>
              <a:t>Social Studies Themes</a:t>
            </a:r>
          </a:p>
        </p:txBody>
      </p:sp>
      <p:graphicFrame>
        <p:nvGraphicFramePr>
          <p:cNvPr id="2" name="Table 1"/>
          <p:cNvGraphicFramePr>
            <a:graphicFrameLocks noGrp="1"/>
          </p:cNvGraphicFramePr>
          <p:nvPr>
            <p:extLst/>
          </p:nvPr>
        </p:nvGraphicFramePr>
        <p:xfrm>
          <a:off x="303143" y="1199510"/>
          <a:ext cx="8381998" cy="4800600"/>
        </p:xfrm>
        <a:graphic>
          <a:graphicData uri="http://schemas.openxmlformats.org/drawingml/2006/table">
            <a:tbl>
              <a:tblPr firstRow="1" firstCol="1" bandRow="1">
                <a:tableStyleId>{5C22544A-7EE6-4342-B048-85BDC9FD1C3A}</a:tableStyleId>
              </a:tblPr>
              <a:tblGrid>
                <a:gridCol w="386405">
                  <a:extLst>
                    <a:ext uri="{9D8B030D-6E8A-4147-A177-3AD203B41FA5}">
                      <a16:colId xmlns:a16="http://schemas.microsoft.com/office/drawing/2014/main" val="20000"/>
                    </a:ext>
                  </a:extLst>
                </a:gridCol>
                <a:gridCol w="1594794">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1523999">
                  <a:extLst>
                    <a:ext uri="{9D8B030D-6E8A-4147-A177-3AD203B41FA5}">
                      <a16:colId xmlns:a16="http://schemas.microsoft.com/office/drawing/2014/main" val="20005"/>
                    </a:ext>
                  </a:extLst>
                </a:gridCol>
              </a:tblGrid>
              <a:tr h="333811">
                <a:tc rowSpan="2" gridSpan="2">
                  <a:txBody>
                    <a:bodyPr/>
                    <a:lstStyle/>
                    <a:p>
                      <a:pPr marL="0" marR="0">
                        <a:lnSpc>
                          <a:spcPct val="115000"/>
                        </a:lnSpc>
                        <a:spcBef>
                          <a:spcPts val="0"/>
                        </a:spcBef>
                        <a:spcAft>
                          <a:spcPts val="0"/>
                        </a:spcAft>
                      </a:pPr>
                      <a:r>
                        <a:rPr lang="en-US" sz="1800" dirty="0">
                          <a:effectLst/>
                        </a:rPr>
                        <a:t> </a:t>
                      </a:r>
                      <a:endParaRPr lang="en-US" sz="18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rowSpan="2" hMerge="1">
                  <a:txBody>
                    <a:bodyPr/>
                    <a:lstStyle/>
                    <a:p>
                      <a:endParaRPr lang="en-US"/>
                    </a:p>
                  </a:txBody>
                  <a:tcPr/>
                </a:tc>
                <a:tc gridSpan="4">
                  <a:txBody>
                    <a:bodyPr/>
                    <a:lstStyle/>
                    <a:p>
                      <a:pPr marL="0" marR="0" algn="ctr">
                        <a:lnSpc>
                          <a:spcPct val="115000"/>
                        </a:lnSpc>
                        <a:spcBef>
                          <a:spcPts val="0"/>
                        </a:spcBef>
                        <a:spcAft>
                          <a:spcPts val="0"/>
                        </a:spcAft>
                      </a:pPr>
                      <a:r>
                        <a:rPr lang="en-US" sz="1800" dirty="0">
                          <a:effectLst/>
                        </a:rPr>
                        <a:t>Social Studies Example</a:t>
                      </a:r>
                      <a:r>
                        <a:rPr lang="en-US" sz="1800" baseline="0" dirty="0">
                          <a:effectLst/>
                        </a:rPr>
                        <a:t> Topics</a:t>
                      </a:r>
                      <a:endParaRPr lang="en-US" sz="18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90162">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1600" b="1" dirty="0">
                          <a:solidFill>
                            <a:schemeClr val="bg1"/>
                          </a:solidFill>
                          <a:effectLst/>
                        </a:rPr>
                        <a:t>Civics</a:t>
                      </a:r>
                      <a:r>
                        <a:rPr lang="en-US" sz="1600" b="1" baseline="0" dirty="0">
                          <a:solidFill>
                            <a:schemeClr val="bg1"/>
                          </a:solidFill>
                          <a:effectLst/>
                        </a:rPr>
                        <a:t> &amp; Gov’t</a:t>
                      </a:r>
                      <a:endParaRPr lang="en-US" sz="1600" b="1" dirty="0">
                        <a:solidFill>
                          <a:schemeClr val="bg1"/>
                        </a:solidFill>
                        <a:effectLst/>
                      </a:endParaRPr>
                    </a:p>
                    <a:p>
                      <a:pPr marL="0" marR="0" algn="ctr">
                        <a:lnSpc>
                          <a:spcPct val="115000"/>
                        </a:lnSpc>
                        <a:spcBef>
                          <a:spcPts val="0"/>
                        </a:spcBef>
                        <a:spcAft>
                          <a:spcPts val="0"/>
                        </a:spcAft>
                      </a:pPr>
                      <a:r>
                        <a:rPr lang="en-US" sz="1600" b="1" dirty="0">
                          <a:solidFill>
                            <a:schemeClr val="bg1"/>
                          </a:solidFill>
                          <a:effectLst/>
                        </a:rPr>
                        <a:t>(50%)</a:t>
                      </a:r>
                      <a:endParaRPr lang="en-US" sz="1600" b="1" dirty="0">
                        <a:solidFill>
                          <a:schemeClr val="bg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b="1" dirty="0">
                          <a:solidFill>
                            <a:schemeClr val="bg1"/>
                          </a:solidFill>
                          <a:effectLst/>
                        </a:rPr>
                        <a:t>US History</a:t>
                      </a:r>
                    </a:p>
                    <a:p>
                      <a:pPr marL="0" marR="0" algn="ctr">
                        <a:lnSpc>
                          <a:spcPct val="115000"/>
                        </a:lnSpc>
                        <a:spcBef>
                          <a:spcPts val="0"/>
                        </a:spcBef>
                        <a:spcAft>
                          <a:spcPts val="0"/>
                        </a:spcAft>
                      </a:pPr>
                      <a:r>
                        <a:rPr lang="en-US" sz="1600" b="1" dirty="0">
                          <a:solidFill>
                            <a:schemeClr val="bg1"/>
                          </a:solidFill>
                          <a:effectLst/>
                        </a:rPr>
                        <a:t>(20%)</a:t>
                      </a:r>
                      <a:endParaRPr lang="en-US" sz="1600" b="1" dirty="0">
                        <a:solidFill>
                          <a:schemeClr val="bg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b="1" dirty="0">
                          <a:solidFill>
                            <a:schemeClr val="bg1"/>
                          </a:solidFill>
                          <a:effectLst/>
                        </a:rPr>
                        <a:t>Economics</a:t>
                      </a:r>
                    </a:p>
                    <a:p>
                      <a:pPr marL="0" marR="0" algn="ctr">
                        <a:lnSpc>
                          <a:spcPct val="115000"/>
                        </a:lnSpc>
                        <a:spcBef>
                          <a:spcPts val="0"/>
                        </a:spcBef>
                        <a:spcAft>
                          <a:spcPts val="0"/>
                        </a:spcAft>
                      </a:pPr>
                      <a:r>
                        <a:rPr lang="en-US" sz="1600" b="1" dirty="0">
                          <a:solidFill>
                            <a:schemeClr val="bg1"/>
                          </a:solidFill>
                          <a:effectLst/>
                        </a:rPr>
                        <a:t>(20%)</a:t>
                      </a:r>
                      <a:endParaRPr lang="en-US" sz="1600" b="1" dirty="0">
                        <a:solidFill>
                          <a:schemeClr val="bg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b="1" dirty="0">
                          <a:solidFill>
                            <a:schemeClr val="bg1"/>
                          </a:solidFill>
                          <a:effectLst/>
                        </a:rPr>
                        <a:t>Geography &amp; World</a:t>
                      </a:r>
                    </a:p>
                    <a:p>
                      <a:pPr marL="0" marR="0" algn="ctr">
                        <a:lnSpc>
                          <a:spcPct val="115000"/>
                        </a:lnSpc>
                        <a:spcBef>
                          <a:spcPts val="0"/>
                        </a:spcBef>
                        <a:spcAft>
                          <a:spcPts val="0"/>
                        </a:spcAft>
                      </a:pPr>
                      <a:r>
                        <a:rPr lang="en-US" sz="1600" b="1" dirty="0">
                          <a:solidFill>
                            <a:schemeClr val="bg1"/>
                          </a:solidFill>
                          <a:effectLst/>
                          <a:latin typeface="Calibri"/>
                          <a:ea typeface="Calibri"/>
                          <a:cs typeface="Times New Roman"/>
                        </a:rPr>
                        <a:t>(15%)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1817414">
                <a:tc rowSpan="2">
                  <a:txBody>
                    <a:bodyPr/>
                    <a:lstStyle/>
                    <a:p>
                      <a:pPr marL="71755" marR="71755" algn="ctr">
                        <a:lnSpc>
                          <a:spcPct val="115000"/>
                        </a:lnSpc>
                        <a:spcBef>
                          <a:spcPts val="0"/>
                        </a:spcBef>
                        <a:spcAft>
                          <a:spcPts val="0"/>
                        </a:spcAft>
                      </a:pPr>
                      <a:r>
                        <a:rPr lang="en-US" sz="1800" dirty="0">
                          <a:effectLst/>
                        </a:rPr>
                        <a:t>Focusing Themes</a:t>
                      </a:r>
                      <a:endParaRPr lang="en-US" sz="1800" dirty="0">
                        <a:effectLst/>
                        <a:latin typeface="Calibri"/>
                        <a:ea typeface="Calibri"/>
                        <a:cs typeface="Times New Roman"/>
                      </a:endParaRPr>
                    </a:p>
                  </a:txBody>
                  <a:tcPr marL="68580" marR="68580"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r>
                        <a:rPr lang="en-US" sz="1600" b="1" i="1" dirty="0">
                          <a:effectLst/>
                        </a:rPr>
                        <a:t>Development of Modern Liberties and</a:t>
                      </a:r>
                      <a:r>
                        <a:rPr lang="en-US" sz="1600" b="1" i="1" baseline="0" dirty="0">
                          <a:effectLst/>
                        </a:rPr>
                        <a:t> Democracy</a:t>
                      </a:r>
                      <a:endParaRPr lang="en-US" sz="1600" b="1" i="1"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85750" marR="0" indent="-285750">
                        <a:lnSpc>
                          <a:spcPct val="115000"/>
                        </a:lnSpc>
                        <a:spcBef>
                          <a:spcPts val="0"/>
                        </a:spcBef>
                        <a:spcAft>
                          <a:spcPts val="0"/>
                        </a:spcAft>
                        <a:buFont typeface="Arial" pitchFamily="34" charset="0"/>
                        <a:buChar char="•"/>
                      </a:pPr>
                      <a:r>
                        <a:rPr lang="en-US" sz="1400" dirty="0">
                          <a:effectLst/>
                          <a:latin typeface="+mn-lt"/>
                        </a:rPr>
                        <a:t>Types of modern and historical governments</a:t>
                      </a:r>
                    </a:p>
                    <a:p>
                      <a:pPr marL="285750" marR="0" indent="-285750">
                        <a:lnSpc>
                          <a:spcPct val="115000"/>
                        </a:lnSpc>
                        <a:spcBef>
                          <a:spcPts val="0"/>
                        </a:spcBef>
                        <a:spcAft>
                          <a:spcPts val="0"/>
                        </a:spcAft>
                        <a:buFont typeface="Arial" pitchFamily="34" charset="0"/>
                        <a:buChar char="•"/>
                      </a:pPr>
                      <a:r>
                        <a:rPr lang="en-US" sz="1400" dirty="0">
                          <a:effectLst/>
                          <a:latin typeface="+mn-lt"/>
                        </a:rPr>
                        <a:t>Structure and design of U.S. government</a:t>
                      </a:r>
                      <a:endParaRPr lang="en-US" sz="1400" dirty="0">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85750" marR="0" indent="-285750">
                        <a:lnSpc>
                          <a:spcPct val="115000"/>
                        </a:lnSpc>
                        <a:spcBef>
                          <a:spcPts val="0"/>
                        </a:spcBef>
                        <a:spcAft>
                          <a:spcPts val="0"/>
                        </a:spcAft>
                        <a:buFont typeface="Arial" pitchFamily="34" charset="0"/>
                        <a:buChar char="•"/>
                      </a:pPr>
                      <a:r>
                        <a:rPr lang="en-US" sz="1400" dirty="0">
                          <a:effectLst/>
                          <a:latin typeface="+mn-lt"/>
                        </a:rPr>
                        <a:t>Key historical documents</a:t>
                      </a:r>
                    </a:p>
                    <a:p>
                      <a:pPr marL="285750" marR="0" indent="-285750">
                        <a:lnSpc>
                          <a:spcPct val="115000"/>
                        </a:lnSpc>
                        <a:spcBef>
                          <a:spcPts val="0"/>
                        </a:spcBef>
                        <a:spcAft>
                          <a:spcPts val="0"/>
                        </a:spcAft>
                        <a:buFont typeface="Arial" pitchFamily="34" charset="0"/>
                        <a:buChar char="•"/>
                      </a:pPr>
                      <a:r>
                        <a:rPr lang="en-US" sz="1400" dirty="0">
                          <a:effectLst/>
                          <a:latin typeface="+mn-lt"/>
                          <a:ea typeface="Calibri"/>
                          <a:cs typeface="Times New Roman"/>
                        </a:rPr>
                        <a:t>Civil</a:t>
                      </a:r>
                      <a:r>
                        <a:rPr lang="en-US" sz="1400" baseline="0" dirty="0">
                          <a:effectLst/>
                          <a:latin typeface="+mn-lt"/>
                          <a:ea typeface="Calibri"/>
                          <a:cs typeface="Times New Roman"/>
                        </a:rPr>
                        <a:t> War and Reconstruction</a:t>
                      </a:r>
                      <a:endParaRPr lang="en-US" sz="1400" dirty="0">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85750" marR="0" indent="-285750">
                        <a:lnSpc>
                          <a:spcPct val="115000"/>
                        </a:lnSpc>
                        <a:spcBef>
                          <a:spcPts val="0"/>
                        </a:spcBef>
                        <a:spcAft>
                          <a:spcPts val="0"/>
                        </a:spcAft>
                        <a:buFont typeface="Arial" pitchFamily="34" charset="0"/>
                        <a:buChar char="•"/>
                      </a:pPr>
                      <a:r>
                        <a:rPr lang="en-US" sz="1400" dirty="0">
                          <a:effectLst/>
                          <a:latin typeface="+mn-lt"/>
                        </a:rPr>
                        <a:t>Key economic events that shape American government and policies</a:t>
                      </a:r>
                      <a:endParaRPr lang="en-US" sz="1400" dirty="0">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85750" marR="0" indent="-285750">
                        <a:lnSpc>
                          <a:spcPct val="115000"/>
                        </a:lnSpc>
                        <a:spcBef>
                          <a:spcPts val="0"/>
                        </a:spcBef>
                        <a:spcAft>
                          <a:spcPts val="0"/>
                        </a:spcAft>
                        <a:buFont typeface="Arial" pitchFamily="34" charset="0"/>
                        <a:buChar char="•"/>
                      </a:pPr>
                      <a:r>
                        <a:rPr lang="en-US" sz="1400" dirty="0">
                          <a:effectLst/>
                          <a:latin typeface="+mn-lt"/>
                          <a:ea typeface="Calibri"/>
                          <a:cs typeface="Times New Roman"/>
                        </a:rPr>
                        <a:t>Development of classical civilizations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1759213">
                <a:tc vMerge="1">
                  <a:txBody>
                    <a:bodyPr/>
                    <a:lstStyle/>
                    <a:p>
                      <a:endParaRPr lang="en-US"/>
                    </a:p>
                  </a:txBody>
                  <a:tcPr/>
                </a:tc>
                <a:tc>
                  <a:txBody>
                    <a:bodyPr/>
                    <a:lstStyle/>
                    <a:p>
                      <a:pPr marL="0" marR="0">
                        <a:lnSpc>
                          <a:spcPct val="115000"/>
                        </a:lnSpc>
                        <a:spcBef>
                          <a:spcPts val="0"/>
                        </a:spcBef>
                        <a:spcAft>
                          <a:spcPts val="0"/>
                        </a:spcAft>
                      </a:pPr>
                      <a:r>
                        <a:rPr lang="en-US" sz="1600" b="1" i="1" dirty="0">
                          <a:effectLst/>
                        </a:rPr>
                        <a:t>Dynamic Responses in Societal Systems</a:t>
                      </a:r>
                      <a:endParaRPr lang="en-US" sz="1600" b="1" i="1"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85750" marR="0" indent="-285750">
                        <a:lnSpc>
                          <a:spcPct val="115000"/>
                        </a:lnSpc>
                        <a:spcBef>
                          <a:spcPts val="0"/>
                        </a:spcBef>
                        <a:spcAft>
                          <a:spcPts val="0"/>
                        </a:spcAft>
                        <a:buFont typeface="Arial" pitchFamily="34" charset="0"/>
                        <a:buChar char="•"/>
                      </a:pPr>
                      <a:r>
                        <a:rPr lang="en-US" sz="1400" dirty="0">
                          <a:effectLst/>
                          <a:latin typeface="+mn-lt"/>
                          <a:ea typeface="Calibri"/>
                          <a:cs typeface="Times New Roman"/>
                        </a:rPr>
                        <a:t>Political parties, campaigns, and elections</a:t>
                      </a:r>
                    </a:p>
                    <a:p>
                      <a:pPr marL="285750" marR="0" indent="-285750">
                        <a:lnSpc>
                          <a:spcPct val="115000"/>
                        </a:lnSpc>
                        <a:spcBef>
                          <a:spcPts val="0"/>
                        </a:spcBef>
                        <a:spcAft>
                          <a:spcPts val="0"/>
                        </a:spcAft>
                        <a:buFont typeface="Arial" pitchFamily="34" charset="0"/>
                        <a:buChar char="•"/>
                      </a:pPr>
                      <a:r>
                        <a:rPr lang="en-US" sz="1400" dirty="0">
                          <a:effectLst/>
                          <a:latin typeface="+mn-lt"/>
                          <a:ea typeface="Calibri"/>
                          <a:cs typeface="Times New Roman"/>
                        </a:rPr>
                        <a:t>Contemporary public policy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85750" marR="0" indent="-285750">
                        <a:lnSpc>
                          <a:spcPct val="115000"/>
                        </a:lnSpc>
                        <a:spcBef>
                          <a:spcPts val="0"/>
                        </a:spcBef>
                        <a:spcAft>
                          <a:spcPts val="0"/>
                        </a:spcAft>
                        <a:buFont typeface="Arial" pitchFamily="34" charset="0"/>
                        <a:buChar char="•"/>
                      </a:pPr>
                      <a:r>
                        <a:rPr lang="en-US" sz="1400" dirty="0">
                          <a:effectLst/>
                          <a:latin typeface="+mn-lt"/>
                          <a:ea typeface="Calibri"/>
                          <a:cs typeface="Times New Roman"/>
                        </a:rPr>
                        <a:t>World</a:t>
                      </a:r>
                      <a:r>
                        <a:rPr lang="en-US" sz="1400" baseline="0" dirty="0">
                          <a:effectLst/>
                          <a:latin typeface="+mn-lt"/>
                          <a:ea typeface="Calibri"/>
                          <a:cs typeface="Times New Roman"/>
                        </a:rPr>
                        <a:t> War I &amp; II</a:t>
                      </a:r>
                    </a:p>
                    <a:p>
                      <a:pPr marL="285750" marR="0" indent="-285750">
                        <a:lnSpc>
                          <a:spcPct val="115000"/>
                        </a:lnSpc>
                        <a:spcBef>
                          <a:spcPts val="0"/>
                        </a:spcBef>
                        <a:spcAft>
                          <a:spcPts val="0"/>
                        </a:spcAft>
                        <a:buFont typeface="Arial" pitchFamily="34" charset="0"/>
                        <a:buChar char="•"/>
                      </a:pPr>
                      <a:r>
                        <a:rPr lang="en-US" sz="1400" baseline="0" dirty="0">
                          <a:effectLst/>
                          <a:latin typeface="+mn-lt"/>
                          <a:ea typeface="Calibri"/>
                          <a:cs typeface="Times New Roman"/>
                        </a:rPr>
                        <a:t>Cold War</a:t>
                      </a:r>
                    </a:p>
                    <a:p>
                      <a:pPr marL="0" marR="0" indent="0">
                        <a:lnSpc>
                          <a:spcPct val="115000"/>
                        </a:lnSpc>
                        <a:spcBef>
                          <a:spcPts val="0"/>
                        </a:spcBef>
                        <a:spcAft>
                          <a:spcPts val="0"/>
                        </a:spcAft>
                        <a:buFont typeface="Arial" pitchFamily="34" charset="0"/>
                        <a:buNone/>
                      </a:pPr>
                      <a:endParaRPr lang="en-US" sz="1400" dirty="0">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85750" marR="0" indent="-285750">
                        <a:lnSpc>
                          <a:spcPct val="115000"/>
                        </a:lnSpc>
                        <a:spcBef>
                          <a:spcPts val="0"/>
                        </a:spcBef>
                        <a:spcAft>
                          <a:spcPts val="0"/>
                        </a:spcAft>
                        <a:buFont typeface="Arial" pitchFamily="34" charset="0"/>
                        <a:buChar char="•"/>
                      </a:pPr>
                      <a:r>
                        <a:rPr lang="en-US" sz="1400" dirty="0">
                          <a:effectLst/>
                          <a:latin typeface="+mn-lt"/>
                          <a:ea typeface="Calibri"/>
                          <a:cs typeface="Times New Roman"/>
                        </a:rPr>
                        <a:t>Fundamental economic concepts</a:t>
                      </a:r>
                    </a:p>
                    <a:p>
                      <a:pPr marL="285750" marR="0" indent="-285750">
                        <a:lnSpc>
                          <a:spcPct val="115000"/>
                        </a:lnSpc>
                        <a:spcBef>
                          <a:spcPts val="0"/>
                        </a:spcBef>
                        <a:spcAft>
                          <a:spcPts val="0"/>
                        </a:spcAft>
                        <a:buFont typeface="Arial" pitchFamily="34" charset="0"/>
                        <a:buChar char="•"/>
                      </a:pPr>
                      <a:r>
                        <a:rPr lang="en-US" sz="1400" dirty="0">
                          <a:effectLst/>
                          <a:latin typeface="+mn-lt"/>
                          <a:ea typeface="Calibri"/>
                          <a:cs typeface="Times New Roman"/>
                        </a:rPr>
                        <a:t>Economic causes and impacts of war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85750" marR="0" indent="-285750">
                        <a:lnSpc>
                          <a:spcPct val="115000"/>
                        </a:lnSpc>
                        <a:spcBef>
                          <a:spcPts val="0"/>
                        </a:spcBef>
                        <a:spcAft>
                          <a:spcPts val="0"/>
                        </a:spcAft>
                        <a:buFont typeface="Arial" pitchFamily="34" charset="0"/>
                        <a:buChar char="•"/>
                      </a:pPr>
                      <a:r>
                        <a:rPr lang="en-US" sz="1400" dirty="0">
                          <a:effectLst/>
                          <a:latin typeface="+mn-lt"/>
                          <a:ea typeface="Calibri"/>
                          <a:cs typeface="Times New Roman"/>
                        </a:rPr>
                        <a:t>Borders</a:t>
                      </a:r>
                      <a:r>
                        <a:rPr lang="en-US" sz="1400" baseline="0" dirty="0">
                          <a:effectLst/>
                          <a:latin typeface="+mn-lt"/>
                          <a:ea typeface="Calibri"/>
                          <a:cs typeface="Times New Roman"/>
                        </a:rPr>
                        <a:t> between peoples and nations</a:t>
                      </a:r>
                    </a:p>
                    <a:p>
                      <a:pPr marL="285750" marR="0" indent="-285750">
                        <a:lnSpc>
                          <a:spcPct val="115000"/>
                        </a:lnSpc>
                        <a:spcBef>
                          <a:spcPts val="0"/>
                        </a:spcBef>
                        <a:spcAft>
                          <a:spcPts val="0"/>
                        </a:spcAft>
                        <a:buFont typeface="Arial" pitchFamily="34" charset="0"/>
                        <a:buChar char="•"/>
                      </a:pPr>
                      <a:r>
                        <a:rPr lang="en-US" sz="1400" baseline="0" dirty="0">
                          <a:effectLst/>
                          <a:latin typeface="+mn-lt"/>
                          <a:ea typeface="Calibri"/>
                          <a:cs typeface="Times New Roman"/>
                        </a:rPr>
                        <a:t>Human migration</a:t>
                      </a:r>
                      <a:endParaRPr lang="en-US" sz="1400" dirty="0">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2607232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altLang="en-US" dirty="0"/>
              <a:t>Background</a:t>
            </a:r>
          </a:p>
        </p:txBody>
      </p:sp>
      <p:sp>
        <p:nvSpPr>
          <p:cNvPr id="17410" name="Content Placeholder 2"/>
          <p:cNvSpPr>
            <a:spLocks noGrp="1"/>
          </p:cNvSpPr>
          <p:nvPr>
            <p:ph idx="1"/>
          </p:nvPr>
        </p:nvSpPr>
        <p:spPr>
          <a:xfrm>
            <a:off x="457200" y="1290516"/>
            <a:ext cx="8229600" cy="4617147"/>
          </a:xfrm>
        </p:spPr>
        <p:txBody>
          <a:bodyPr/>
          <a:lstStyle/>
          <a:p>
            <a:r>
              <a:rPr lang="en-US" altLang="en-US" dirty="0"/>
              <a:t>Content alignment</a:t>
            </a:r>
          </a:p>
          <a:p>
            <a:r>
              <a:rPr lang="en-US" altLang="en-US" dirty="0"/>
              <a:t>Test structure and forms equivalence</a:t>
            </a:r>
          </a:p>
          <a:p>
            <a:r>
              <a:rPr lang="en-US" altLang="en-US" dirty="0"/>
              <a:t>Constructed response items and scoring</a:t>
            </a:r>
          </a:p>
          <a:p>
            <a:r>
              <a:rPr lang="en-US" altLang="en-US" dirty="0"/>
              <a:t>Performance levels</a:t>
            </a:r>
          </a:p>
          <a:p>
            <a:endParaRPr lang="en-US" altLang="en-US" dirty="0"/>
          </a:p>
        </p:txBody>
      </p:sp>
      <p:sp>
        <p:nvSpPr>
          <p:cNvPr id="17411" name="Slide Number Placeholder 3"/>
          <p:cNvSpPr>
            <a:spLocks noGrp="1"/>
          </p:cNvSpPr>
          <p:nvPr>
            <p:ph type="sldNum" sz="quarter" idx="4294967295"/>
          </p:nvPr>
        </p:nvSpPr>
        <p:spPr bwMode="auto">
          <a:xfrm>
            <a:off x="457200" y="6299200"/>
            <a:ext cx="458788" cy="322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089055C-BC8F-419A-9198-9A1538B4A609}" type="slidenum">
              <a:rPr lang="en-US" altLang="en-US" sz="1200">
                <a:solidFill>
                  <a:srgbClr val="0084A9"/>
                </a:solidFill>
              </a:rPr>
              <a:pPr/>
              <a:t>6</a:t>
            </a:fld>
            <a:endParaRPr lang="en-US" altLang="en-US" sz="1200">
              <a:solidFill>
                <a:srgbClr val="0084A9"/>
              </a:solidFill>
            </a:endParaRPr>
          </a:p>
        </p:txBody>
      </p:sp>
    </p:spTree>
    <p:extLst>
      <p:ext uri="{BB962C8B-B14F-4D97-AF65-F5344CB8AC3E}">
        <p14:creationId xmlns:p14="http://schemas.microsoft.com/office/powerpoint/2010/main" val="13689514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563879" y="5377566"/>
            <a:ext cx="7239001" cy="1292662"/>
          </a:xfrm>
          <a:prstGeom prst="rect">
            <a:avLst/>
          </a:prstGeom>
          <a:ln/>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pPr algn="ctr">
              <a:spcBef>
                <a:spcPct val="50000"/>
              </a:spcBef>
            </a:pPr>
            <a:r>
              <a:rPr lang="en-US" altLang="en-US" sz="2600" dirty="0">
                <a:solidFill>
                  <a:schemeClr val="bg1"/>
                </a:solidFill>
                <a:latin typeface="Arial" panose="020B0604020202020204" pitchFamily="34" charset="0"/>
                <a:cs typeface="Arial" panose="020B0604020202020204" pitchFamily="34" charset="0"/>
              </a:rPr>
              <a:t>Students apply skills of analyzing and evaluating to create meaning and understanding</a:t>
            </a:r>
          </a:p>
        </p:txBody>
      </p:sp>
      <p:grpSp>
        <p:nvGrpSpPr>
          <p:cNvPr id="3" name="Group 2"/>
          <p:cNvGrpSpPr>
            <a:grpSpLocks/>
          </p:cNvGrpSpPr>
          <p:nvPr/>
        </p:nvGrpSpPr>
        <p:grpSpPr bwMode="auto">
          <a:xfrm>
            <a:off x="563880" y="2755394"/>
            <a:ext cx="3429000" cy="1371601"/>
            <a:chOff x="624" y="1200"/>
            <a:chExt cx="1536" cy="864"/>
          </a:xfrm>
        </p:grpSpPr>
        <p:sp>
          <p:nvSpPr>
            <p:cNvPr id="4" name="Text Box 3"/>
            <p:cNvSpPr txBox="1">
              <a:spLocks noChangeArrowheads="1"/>
            </p:cNvSpPr>
            <p:nvPr/>
          </p:nvSpPr>
          <p:spPr bwMode="auto">
            <a:xfrm>
              <a:off x="624" y="1385"/>
              <a:ext cx="1536"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pPr algn="ctr">
                <a:spcBef>
                  <a:spcPct val="50000"/>
                </a:spcBef>
              </a:pPr>
              <a:r>
                <a:rPr lang="en-US" altLang="en-US" sz="3200" dirty="0">
                  <a:solidFill>
                    <a:schemeClr val="tx2"/>
                  </a:solidFill>
                  <a:latin typeface="Arial" panose="020B0604020202020204" pitchFamily="34" charset="0"/>
                  <a:cs typeface="Arial" panose="020B0604020202020204" pitchFamily="34" charset="0"/>
                </a:rPr>
                <a:t>Social Studies Focusing Themes</a:t>
              </a:r>
              <a:endParaRPr lang="en-US" altLang="en-US" sz="3200" dirty="0">
                <a:solidFill>
                  <a:schemeClr val="bg1"/>
                </a:solidFill>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624" y="1200"/>
              <a:ext cx="1536"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endParaRPr lang="en-US" altLang="en-US" dirty="0">
                <a:latin typeface="Arial" panose="020B0604020202020204" pitchFamily="34" charset="0"/>
                <a:cs typeface="Arial" panose="020B0604020202020204" pitchFamily="34" charset="0"/>
              </a:endParaRPr>
            </a:p>
          </p:txBody>
        </p:sp>
      </p:grpSp>
      <p:sp>
        <p:nvSpPr>
          <p:cNvPr id="6" name="Text Box 5"/>
          <p:cNvSpPr txBox="1">
            <a:spLocks noChangeArrowheads="1"/>
          </p:cNvSpPr>
          <p:nvPr/>
        </p:nvSpPr>
        <p:spPr bwMode="auto">
          <a:xfrm>
            <a:off x="1527586" y="872252"/>
            <a:ext cx="5647765"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pPr algn="ctr">
              <a:spcBef>
                <a:spcPct val="50000"/>
              </a:spcBef>
            </a:pPr>
            <a:r>
              <a:rPr lang="en-US" altLang="en-US" sz="3200" dirty="0">
                <a:solidFill>
                  <a:schemeClr val="tx2"/>
                </a:solidFill>
                <a:latin typeface="Arial" panose="020B0604020202020204" pitchFamily="34" charset="0"/>
                <a:cs typeface="Arial" panose="020B0604020202020204" pitchFamily="34" charset="0"/>
              </a:rPr>
              <a:t>Social Studies Content </a:t>
            </a:r>
          </a:p>
          <a:p>
            <a:pPr algn="ctr">
              <a:spcBef>
                <a:spcPct val="50000"/>
              </a:spcBef>
            </a:pPr>
            <a:r>
              <a:rPr lang="en-US" altLang="en-US" sz="2000" dirty="0">
                <a:solidFill>
                  <a:schemeClr val="tx2"/>
                </a:solidFill>
                <a:latin typeface="Arial" panose="020B0604020202020204" pitchFamily="34" charset="0"/>
                <a:cs typeface="Arial" panose="020B0604020202020204" pitchFamily="34" charset="0"/>
              </a:rPr>
              <a:t>(GEDTS Assessment Guide – Social Studies)</a:t>
            </a:r>
            <a:endParaRPr lang="en-US" altLang="en-US" sz="2000" dirty="0">
              <a:solidFill>
                <a:schemeClr val="bg1"/>
              </a:solidFill>
              <a:latin typeface="Arial" panose="020B0604020202020204" pitchFamily="34" charset="0"/>
              <a:cs typeface="Arial" panose="020B0604020202020204" pitchFamily="34" charset="0"/>
            </a:endParaRPr>
          </a:p>
        </p:txBody>
      </p:sp>
      <p:grpSp>
        <p:nvGrpSpPr>
          <p:cNvPr id="8" name="Group 7"/>
          <p:cNvGrpSpPr>
            <a:grpSpLocks/>
          </p:cNvGrpSpPr>
          <p:nvPr/>
        </p:nvGrpSpPr>
        <p:grpSpPr bwMode="auto">
          <a:xfrm>
            <a:off x="4754880" y="2755394"/>
            <a:ext cx="3505200" cy="1336676"/>
            <a:chOff x="3216" y="1104"/>
            <a:chExt cx="1536" cy="842"/>
          </a:xfrm>
        </p:grpSpPr>
        <p:sp>
          <p:nvSpPr>
            <p:cNvPr id="9" name="Text Box 8"/>
            <p:cNvSpPr txBox="1">
              <a:spLocks noChangeArrowheads="1"/>
            </p:cNvSpPr>
            <p:nvPr/>
          </p:nvSpPr>
          <p:spPr bwMode="auto">
            <a:xfrm>
              <a:off x="3312" y="1267"/>
              <a:ext cx="1344"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pPr algn="ctr">
                <a:spcBef>
                  <a:spcPct val="50000"/>
                </a:spcBef>
              </a:pPr>
              <a:r>
                <a:rPr lang="en-US" altLang="en-US" sz="3200" dirty="0">
                  <a:solidFill>
                    <a:schemeClr val="tx2"/>
                  </a:solidFill>
                  <a:latin typeface="Arial" panose="020B0604020202020204" pitchFamily="34" charset="0"/>
                  <a:cs typeface="Arial" panose="020B0604020202020204" pitchFamily="34" charset="0"/>
                </a:rPr>
                <a:t>Social Studies Practices</a:t>
              </a:r>
              <a:endParaRPr lang="en-US" altLang="en-US" sz="3200" dirty="0">
                <a:solidFill>
                  <a:schemeClr val="bg1"/>
                </a:solidFill>
                <a:latin typeface="Arial" panose="020B0604020202020204" pitchFamily="34" charset="0"/>
                <a:cs typeface="Arial" panose="020B0604020202020204" pitchFamily="34" charset="0"/>
              </a:endParaRPr>
            </a:p>
          </p:txBody>
        </p:sp>
        <p:sp>
          <p:nvSpPr>
            <p:cNvPr id="10" name="Rectangle 9"/>
            <p:cNvSpPr>
              <a:spLocks noChangeArrowheads="1"/>
            </p:cNvSpPr>
            <p:nvPr/>
          </p:nvSpPr>
          <p:spPr bwMode="auto">
            <a:xfrm>
              <a:off x="3216" y="1104"/>
              <a:ext cx="1536"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endParaRPr lang="en-US" altLang="en-US" dirty="0">
                <a:latin typeface="Arial" panose="020B0604020202020204" pitchFamily="34" charset="0"/>
                <a:cs typeface="Arial" panose="020B0604020202020204" pitchFamily="34" charset="0"/>
              </a:endParaRPr>
            </a:p>
          </p:txBody>
        </p:sp>
      </p:grpSp>
      <p:sp>
        <p:nvSpPr>
          <p:cNvPr id="11" name="Line 10"/>
          <p:cNvSpPr>
            <a:spLocks noChangeShapeType="1"/>
          </p:cNvSpPr>
          <p:nvPr/>
        </p:nvSpPr>
        <p:spPr bwMode="auto">
          <a:xfrm flipH="1">
            <a:off x="2316480" y="1993392"/>
            <a:ext cx="1981200" cy="914400"/>
          </a:xfrm>
          <a:prstGeom prst="line">
            <a:avLst/>
          </a:prstGeom>
          <a:ln>
            <a:headEnd/>
            <a:tailEnd type="triangle" w="med" len="med"/>
          </a:ln>
          <a:extLst/>
        </p:spPr>
        <p:style>
          <a:lnRef idx="3">
            <a:schemeClr val="accent1"/>
          </a:lnRef>
          <a:fillRef idx="0">
            <a:schemeClr val="accent1"/>
          </a:fillRef>
          <a:effectRef idx="2">
            <a:schemeClr val="accent1"/>
          </a:effectRef>
          <a:fontRef idx="minor">
            <a:schemeClr val="tx1"/>
          </a:fontRef>
        </p:style>
        <p:txBody>
          <a:bodyPr wrap="none" anchor="ctr"/>
          <a:lstStyle/>
          <a:p>
            <a:endParaRPr lang="en-US" dirty="0">
              <a:cs typeface="Arial" panose="020B0604020202020204" pitchFamily="34" charset="0"/>
            </a:endParaRPr>
          </a:p>
        </p:txBody>
      </p:sp>
      <p:sp>
        <p:nvSpPr>
          <p:cNvPr id="12" name="Line 11"/>
          <p:cNvSpPr>
            <a:spLocks noChangeShapeType="1"/>
          </p:cNvSpPr>
          <p:nvPr/>
        </p:nvSpPr>
        <p:spPr bwMode="auto">
          <a:xfrm>
            <a:off x="4450080" y="1993392"/>
            <a:ext cx="1981200" cy="914400"/>
          </a:xfrm>
          <a:prstGeom prst="line">
            <a:avLst/>
          </a:prstGeom>
          <a:ln>
            <a:headEnd/>
            <a:tailEnd type="triangle" w="med" len="med"/>
          </a:ln>
          <a:extLst/>
        </p:spPr>
        <p:style>
          <a:lnRef idx="3">
            <a:schemeClr val="accent1"/>
          </a:lnRef>
          <a:fillRef idx="0">
            <a:schemeClr val="accent1"/>
          </a:fillRef>
          <a:effectRef idx="2">
            <a:schemeClr val="accent1"/>
          </a:effectRef>
          <a:fontRef idx="minor">
            <a:schemeClr val="tx1"/>
          </a:fontRef>
        </p:style>
        <p:txBody>
          <a:bodyPr wrap="none" anchor="ctr"/>
          <a:lstStyle/>
          <a:p>
            <a:endParaRPr lang="en-US" dirty="0">
              <a:cs typeface="Arial" panose="020B0604020202020204" pitchFamily="34" charset="0"/>
            </a:endParaRPr>
          </a:p>
        </p:txBody>
      </p:sp>
      <p:sp>
        <p:nvSpPr>
          <p:cNvPr id="13" name="Line 12"/>
          <p:cNvSpPr>
            <a:spLocks noChangeShapeType="1"/>
          </p:cNvSpPr>
          <p:nvPr/>
        </p:nvSpPr>
        <p:spPr bwMode="auto">
          <a:xfrm flipH="1">
            <a:off x="4450080" y="4355592"/>
            <a:ext cx="1981200" cy="914400"/>
          </a:xfrm>
          <a:prstGeom prst="line">
            <a:avLst/>
          </a:prstGeom>
          <a:ln>
            <a:headEnd/>
            <a:tailEnd type="triangle" w="med" len="med"/>
          </a:ln>
          <a:extLst/>
        </p:spPr>
        <p:style>
          <a:lnRef idx="3">
            <a:schemeClr val="accent1"/>
          </a:lnRef>
          <a:fillRef idx="0">
            <a:schemeClr val="accent1"/>
          </a:fillRef>
          <a:effectRef idx="2">
            <a:schemeClr val="accent1"/>
          </a:effectRef>
          <a:fontRef idx="minor">
            <a:schemeClr val="tx1"/>
          </a:fontRef>
        </p:style>
        <p:txBody>
          <a:bodyPr wrap="none" anchor="ctr"/>
          <a:lstStyle/>
          <a:p>
            <a:endParaRPr lang="en-US" dirty="0">
              <a:cs typeface="Arial" panose="020B0604020202020204" pitchFamily="34" charset="0"/>
            </a:endParaRPr>
          </a:p>
        </p:txBody>
      </p:sp>
      <p:sp>
        <p:nvSpPr>
          <p:cNvPr id="14" name="Line 13"/>
          <p:cNvSpPr>
            <a:spLocks noChangeShapeType="1"/>
          </p:cNvSpPr>
          <p:nvPr/>
        </p:nvSpPr>
        <p:spPr bwMode="auto">
          <a:xfrm>
            <a:off x="2316480" y="4355592"/>
            <a:ext cx="1981200" cy="914400"/>
          </a:xfrm>
          <a:prstGeom prst="line">
            <a:avLst/>
          </a:prstGeom>
          <a:ln>
            <a:headEnd/>
            <a:tailEnd type="triangle" w="med" len="med"/>
          </a:ln>
          <a:extLst/>
        </p:spPr>
        <p:style>
          <a:lnRef idx="3">
            <a:schemeClr val="accent1"/>
          </a:lnRef>
          <a:fillRef idx="0">
            <a:schemeClr val="accent1"/>
          </a:fillRef>
          <a:effectRef idx="2">
            <a:schemeClr val="accent1"/>
          </a:effectRef>
          <a:fontRef idx="minor">
            <a:schemeClr val="tx1"/>
          </a:fontRef>
        </p:style>
        <p:txBody>
          <a:bodyPr wrap="none" anchor="ctr"/>
          <a:lstStyle/>
          <a:p>
            <a:endParaRPr lang="en-US" dirty="0">
              <a:cs typeface="Arial" panose="020B0604020202020204" pitchFamily="34" charset="0"/>
            </a:endParaRPr>
          </a:p>
        </p:txBody>
      </p:sp>
      <p:sp>
        <p:nvSpPr>
          <p:cNvPr id="2" name="Title 1"/>
          <p:cNvSpPr>
            <a:spLocks noGrp="1"/>
          </p:cNvSpPr>
          <p:nvPr>
            <p:ph type="title"/>
          </p:nvPr>
        </p:nvSpPr>
        <p:spPr>
          <a:xfrm>
            <a:off x="179163" y="232500"/>
            <a:ext cx="8513956" cy="1165587"/>
          </a:xfrm>
        </p:spPr>
        <p:txBody>
          <a:bodyPr/>
          <a:lstStyle/>
          <a:p>
            <a:r>
              <a:rPr lang="en-US" dirty="0"/>
              <a:t>What Should I Teach?</a:t>
            </a:r>
          </a:p>
        </p:txBody>
      </p:sp>
      <p:sp>
        <p:nvSpPr>
          <p:cNvPr id="17" name="Slide Number Placeholder 3"/>
          <p:cNvSpPr>
            <a:spLocks noGrp="1"/>
          </p:cNvSpPr>
          <p:nvPr>
            <p:ph type="sldNum" sz="quarter" idx="12"/>
          </p:nvPr>
        </p:nvSpPr>
        <p:spPr>
          <a:xfrm>
            <a:off x="179162" y="6154229"/>
            <a:ext cx="2057400" cy="218070"/>
          </a:xfrm>
        </p:spPr>
        <p:txBody>
          <a:bodyPr/>
          <a:lstStyle/>
          <a:p>
            <a:fld id="{A0787430-367F-844C-868B-A0250E95AAAB}" type="slidenum">
              <a:rPr lang="en-US" smtClean="0"/>
              <a:pPr/>
              <a:t>60</a:t>
            </a:fld>
            <a:endParaRPr lang="en-US" dirty="0"/>
          </a:p>
        </p:txBody>
      </p:sp>
    </p:spTree>
    <p:extLst>
      <p:ext uri="{BB962C8B-B14F-4D97-AF65-F5344CB8AC3E}">
        <p14:creationId xmlns:p14="http://schemas.microsoft.com/office/powerpoint/2010/main" val="18341581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Test-taking Tips for Social Studies</a:t>
            </a:r>
          </a:p>
        </p:txBody>
      </p:sp>
      <p:sp>
        <p:nvSpPr>
          <p:cNvPr id="3" name="Content Placeholder 2"/>
          <p:cNvSpPr>
            <a:spLocks noGrp="1"/>
          </p:cNvSpPr>
          <p:nvPr>
            <p:ph idx="1"/>
          </p:nvPr>
        </p:nvSpPr>
        <p:spPr/>
        <p:txBody>
          <a:bodyPr/>
          <a:lstStyle/>
          <a:p>
            <a:r>
              <a:rPr lang="en-US" dirty="0"/>
              <a:t>Remind students to read closely and carefully, especially primary sources</a:t>
            </a:r>
          </a:p>
          <a:p>
            <a:r>
              <a:rPr lang="en-US" dirty="0"/>
              <a:t>Examine graphics closely</a:t>
            </a:r>
          </a:p>
          <a:p>
            <a:r>
              <a:rPr lang="en-US" dirty="0"/>
              <a:t>Use calculator for data and statistics items</a:t>
            </a:r>
          </a:p>
          <a:p>
            <a:pPr marL="0" indent="0">
              <a:buNone/>
            </a:pPr>
            <a:endParaRPr lang="en-US" dirty="0"/>
          </a:p>
        </p:txBody>
      </p:sp>
      <p:sp>
        <p:nvSpPr>
          <p:cNvPr id="4" name="Slide Number Placeholder 3"/>
          <p:cNvSpPr>
            <a:spLocks noGrp="1"/>
          </p:cNvSpPr>
          <p:nvPr>
            <p:ph type="sldNum" sz="quarter" idx="12"/>
          </p:nvPr>
        </p:nvSpPr>
        <p:spPr/>
        <p:txBody>
          <a:bodyPr/>
          <a:lstStyle/>
          <a:p>
            <a:fld id="{A0787430-367F-844C-868B-A0250E95AAAB}" type="slidenum">
              <a:rPr lang="en-US" smtClean="0"/>
              <a:t>61</a:t>
            </a:fld>
            <a:endParaRPr lang="en-US" dirty="0"/>
          </a:p>
        </p:txBody>
      </p:sp>
    </p:spTree>
    <p:extLst>
      <p:ext uri="{BB962C8B-B14F-4D97-AF65-F5344CB8AC3E}">
        <p14:creationId xmlns:p14="http://schemas.microsoft.com/office/powerpoint/2010/main" val="24715318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DF71161A-A511-E94C-854D-F1073AF32968}"/>
              </a:ext>
            </a:extLst>
          </p:cNvPr>
          <p:cNvPicPr>
            <a:picLocks noGrp="1" noChangeAspect="1"/>
          </p:cNvPicPr>
          <p:nvPr>
            <p:ph type="pic" sz="quarter" idx="11"/>
          </p:nvPr>
        </p:nvPicPr>
        <p:blipFill>
          <a:blip r:embed="rId3"/>
          <a:srcRect l="29377" r="29377"/>
          <a:stretch>
            <a:fillRect/>
          </a:stretch>
        </p:blipFill>
        <p:spPr/>
      </p:pic>
      <p:sp>
        <p:nvSpPr>
          <p:cNvPr id="27" name="Title 26">
            <a:extLst>
              <a:ext uri="{FF2B5EF4-FFF2-40B4-BE49-F238E27FC236}">
                <a16:creationId xmlns:a16="http://schemas.microsoft.com/office/drawing/2014/main" id="{66BBC1AC-CDB7-7247-8199-804AB8DFBC8D}"/>
              </a:ext>
            </a:extLst>
          </p:cNvPr>
          <p:cNvSpPr>
            <a:spLocks noGrp="1"/>
          </p:cNvSpPr>
          <p:nvPr>
            <p:ph type="title"/>
          </p:nvPr>
        </p:nvSpPr>
        <p:spPr/>
        <p:txBody>
          <a:bodyPr/>
          <a:lstStyle/>
          <a:p>
            <a:r>
              <a:rPr lang="en-US" dirty="0"/>
              <a:t>Building Student Knowledge and Critical Thinking Skills</a:t>
            </a:r>
          </a:p>
        </p:txBody>
      </p:sp>
      <p:sp>
        <p:nvSpPr>
          <p:cNvPr id="3" name="Content Placeholder 2">
            <a:extLst>
              <a:ext uri="{FF2B5EF4-FFF2-40B4-BE49-F238E27FC236}">
                <a16:creationId xmlns:a16="http://schemas.microsoft.com/office/drawing/2014/main" id="{C95CC81A-8280-7444-AB3B-1E4584415467}"/>
              </a:ext>
            </a:extLst>
          </p:cNvPr>
          <p:cNvSpPr>
            <a:spLocks noGrp="1"/>
          </p:cNvSpPr>
          <p:nvPr>
            <p:ph type="body" idx="1"/>
          </p:nvPr>
        </p:nvSpPr>
        <p:spPr/>
        <p:txBody>
          <a:bodyPr/>
          <a:lstStyle/>
          <a:p>
            <a:pPr marL="0" indent="0">
              <a:buNone/>
            </a:pPr>
            <a:r>
              <a:rPr lang="en-US" dirty="0"/>
              <a:t>Science</a:t>
            </a:r>
          </a:p>
        </p:txBody>
      </p:sp>
      <p:sp>
        <p:nvSpPr>
          <p:cNvPr id="4" name="Slide Number Placeholder 3">
            <a:extLst>
              <a:ext uri="{FF2B5EF4-FFF2-40B4-BE49-F238E27FC236}">
                <a16:creationId xmlns:a16="http://schemas.microsoft.com/office/drawing/2014/main" id="{EB7B61B4-9869-3C41-87C0-024B62A89814}"/>
              </a:ext>
            </a:extLst>
          </p:cNvPr>
          <p:cNvSpPr>
            <a:spLocks noGrp="1"/>
          </p:cNvSpPr>
          <p:nvPr>
            <p:ph type="sldNum" sz="quarter" idx="10"/>
          </p:nvPr>
        </p:nvSpPr>
        <p:spPr/>
        <p:txBody>
          <a:bodyPr/>
          <a:lstStyle/>
          <a:p>
            <a:fld id="{BAE26A2A-DE5F-EA41-900F-AB5C4F1D9848}" type="slidenum">
              <a:rPr lang="en-US" smtClean="0"/>
              <a:pPr/>
              <a:t>62</a:t>
            </a:fld>
            <a:endParaRPr lang="en-US"/>
          </a:p>
        </p:txBody>
      </p:sp>
    </p:spTree>
    <p:extLst>
      <p:ext uri="{BB962C8B-B14F-4D97-AF65-F5344CB8AC3E}">
        <p14:creationId xmlns:p14="http://schemas.microsoft.com/office/powerpoint/2010/main" val="2490055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30000"/>
              </a:lnSpc>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lnSpc>
                <a:spcPct val="130000"/>
              </a:lnSpc>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lnSpc>
                <a:spcPct val="130000"/>
              </a:lnSpc>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lnSpc>
                <a:spcPct val="130000"/>
              </a:lnSpc>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lnSpc>
                <a:spcPct val="130000"/>
              </a:lnSpc>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lnSpc>
                <a:spcPct val="130000"/>
              </a:lnSpc>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lnSpc>
                <a:spcPct val="130000"/>
              </a:lnSpc>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lnSpc>
                <a:spcPct val="130000"/>
              </a:lnSpc>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lnSpc>
                <a:spcPct val="130000"/>
              </a:lnSpc>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eaLnBrk="1" hangingPunct="1">
              <a:lnSpc>
                <a:spcPct val="100000"/>
              </a:lnSpc>
              <a:spcBef>
                <a:spcPct val="0"/>
              </a:spcBef>
              <a:buFontTx/>
              <a:buNone/>
            </a:pPr>
            <a:fld id="{510BDB37-1FA0-43B8-BB40-96EDF807F9A5}" type="slidenum">
              <a:rPr lang="en-US" altLang="en-US" sz="1200" smtClean="0">
                <a:solidFill>
                  <a:srgbClr val="0084A9"/>
                </a:solidFill>
              </a:rPr>
              <a:pPr eaLnBrk="1" hangingPunct="1">
                <a:lnSpc>
                  <a:spcPct val="100000"/>
                </a:lnSpc>
                <a:spcBef>
                  <a:spcPct val="0"/>
                </a:spcBef>
                <a:buFontTx/>
                <a:buNone/>
              </a:pPr>
              <a:t>63</a:t>
            </a:fld>
            <a:endParaRPr lang="en-US" altLang="en-US" sz="1200" dirty="0">
              <a:solidFill>
                <a:srgbClr val="0084A9"/>
              </a:solidFill>
            </a:endParaRPr>
          </a:p>
        </p:txBody>
      </p:sp>
      <p:sp>
        <p:nvSpPr>
          <p:cNvPr id="16387" name="Rectangle 3"/>
          <p:cNvSpPr>
            <a:spLocks noGrp="1" noChangeArrowheads="1"/>
          </p:cNvSpPr>
          <p:nvPr>
            <p:ph type="body" sz="quarter" idx="18"/>
          </p:nvPr>
        </p:nvSpPr>
        <p:spPr/>
        <p:txBody>
          <a:bodyPr>
            <a:normAutofit fontScale="92500"/>
          </a:bodyPr>
          <a:lstStyle/>
          <a:p>
            <a:pPr algn="ctr"/>
            <a:r>
              <a:rPr lang="en-US" altLang="en-US" sz="2800" b="1" dirty="0">
                <a:solidFill>
                  <a:srgbClr val="0084A9"/>
                </a:solidFill>
              </a:rPr>
              <a:t>"If it's green or wriggles, it's biology.</a:t>
            </a:r>
            <a:br>
              <a:rPr lang="en-US" altLang="en-US" sz="2800" b="1" dirty="0">
                <a:solidFill>
                  <a:srgbClr val="0084A9"/>
                </a:solidFill>
              </a:rPr>
            </a:br>
            <a:r>
              <a:rPr lang="en-US" altLang="en-US" sz="2800" b="1" dirty="0">
                <a:solidFill>
                  <a:srgbClr val="0084A9"/>
                </a:solidFill>
              </a:rPr>
              <a:t>If it stinks, it's chemistry.</a:t>
            </a:r>
            <a:br>
              <a:rPr lang="en-US" altLang="en-US" sz="2800" b="1" dirty="0">
                <a:solidFill>
                  <a:srgbClr val="0084A9"/>
                </a:solidFill>
              </a:rPr>
            </a:br>
            <a:r>
              <a:rPr lang="en-US" altLang="en-US" sz="2800" b="1" dirty="0">
                <a:solidFill>
                  <a:srgbClr val="0084A9"/>
                </a:solidFill>
              </a:rPr>
              <a:t>If it doesn't work, it's physics..."    </a:t>
            </a:r>
          </a:p>
          <a:p>
            <a:pPr algn="ctr">
              <a:buFontTx/>
              <a:buNone/>
            </a:pPr>
            <a:endParaRPr lang="en-US" altLang="en-US" sz="3600" b="1" dirty="0">
              <a:solidFill>
                <a:srgbClr val="0084A9"/>
              </a:solidFill>
            </a:endParaRPr>
          </a:p>
        </p:txBody>
      </p:sp>
      <p:sp>
        <p:nvSpPr>
          <p:cNvPr id="2" name="Content Placeholder 1"/>
          <p:cNvSpPr>
            <a:spLocks noGrp="1"/>
          </p:cNvSpPr>
          <p:nvPr>
            <p:ph type="body" sz="quarter" idx="19"/>
          </p:nvPr>
        </p:nvSpPr>
        <p:spPr/>
        <p:txBody>
          <a:bodyPr>
            <a:normAutofit/>
          </a:bodyPr>
          <a:lstStyle/>
          <a:p>
            <a:r>
              <a:rPr lang="en-US" dirty="0"/>
              <a:t>Handy Guide to Science</a:t>
            </a:r>
          </a:p>
        </p:txBody>
      </p:sp>
      <p:pic>
        <p:nvPicPr>
          <p:cNvPr id="16388" name="Picture 4" descr="scienceactivities_2x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013270"/>
            <a:ext cx="2148840" cy="21488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7081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p:cNvSpPr>
            <a:spLocks noGrp="1"/>
          </p:cNvSpPr>
          <p:nvPr>
            <p:ph type="title"/>
          </p:nvPr>
        </p:nvSpPr>
        <p:spPr/>
        <p:txBody>
          <a:bodyPr/>
          <a:lstStyle/>
          <a:p>
            <a:r>
              <a:rPr lang="en-US" altLang="en-US" dirty="0"/>
              <a:t>Focusing Themes of Science</a:t>
            </a:r>
          </a:p>
        </p:txBody>
      </p:sp>
      <p:sp>
        <p:nvSpPr>
          <p:cNvPr id="2" name="Slide Number Placeholder 1"/>
          <p:cNvSpPr>
            <a:spLocks noGrp="1"/>
          </p:cNvSpPr>
          <p:nvPr>
            <p:ph type="sldNum" sz="quarter" idx="4294967295"/>
          </p:nvPr>
        </p:nvSpPr>
        <p:spPr/>
        <p:txBody>
          <a:bodyPr/>
          <a:lstStyle/>
          <a:p>
            <a:pPr>
              <a:defRPr/>
            </a:pPr>
            <a:fld id="{F39BECA3-F8E5-42C2-B07D-36BFF7156D72}" type="slidenum">
              <a:rPr lang="en-US" altLang="en-US" smtClean="0"/>
              <a:pPr>
                <a:defRPr/>
              </a:pPr>
              <a:t>64</a:t>
            </a:fld>
            <a:endParaRPr lang="en-US" altLang="en-US" dirty="0"/>
          </a:p>
        </p:txBody>
      </p:sp>
      <p:graphicFrame>
        <p:nvGraphicFramePr>
          <p:cNvPr id="5" name="Table 4"/>
          <p:cNvGraphicFramePr>
            <a:graphicFrameLocks noGrp="1"/>
          </p:cNvGraphicFramePr>
          <p:nvPr>
            <p:extLst/>
          </p:nvPr>
        </p:nvGraphicFramePr>
        <p:xfrm>
          <a:off x="452118" y="1066801"/>
          <a:ext cx="8001002" cy="4952999"/>
        </p:xfrm>
        <a:graphic>
          <a:graphicData uri="http://schemas.openxmlformats.org/drawingml/2006/table">
            <a:tbl>
              <a:tblPr firstRow="1" firstCol="1" bandRow="1">
                <a:tableStyleId>{93296810-A885-4BE3-A3E7-6D5BEEA58F35}</a:tableStyleId>
              </a:tblPr>
              <a:tblGrid>
                <a:gridCol w="368841">
                  <a:extLst>
                    <a:ext uri="{9D8B030D-6E8A-4147-A177-3AD203B41FA5}">
                      <a16:colId xmlns:a16="http://schemas.microsoft.com/office/drawing/2014/main" val="20000"/>
                    </a:ext>
                  </a:extLst>
                </a:gridCol>
                <a:gridCol w="1034844">
                  <a:extLst>
                    <a:ext uri="{9D8B030D-6E8A-4147-A177-3AD203B41FA5}">
                      <a16:colId xmlns:a16="http://schemas.microsoft.com/office/drawing/2014/main" val="20001"/>
                    </a:ext>
                  </a:extLst>
                </a:gridCol>
                <a:gridCol w="2316080">
                  <a:extLst>
                    <a:ext uri="{9D8B030D-6E8A-4147-A177-3AD203B41FA5}">
                      <a16:colId xmlns:a16="http://schemas.microsoft.com/office/drawing/2014/main" val="20002"/>
                    </a:ext>
                  </a:extLst>
                </a:gridCol>
                <a:gridCol w="2175711">
                  <a:extLst>
                    <a:ext uri="{9D8B030D-6E8A-4147-A177-3AD203B41FA5}">
                      <a16:colId xmlns:a16="http://schemas.microsoft.com/office/drawing/2014/main" val="20003"/>
                    </a:ext>
                  </a:extLst>
                </a:gridCol>
                <a:gridCol w="2105526">
                  <a:extLst>
                    <a:ext uri="{9D8B030D-6E8A-4147-A177-3AD203B41FA5}">
                      <a16:colId xmlns:a16="http://schemas.microsoft.com/office/drawing/2014/main" val="20004"/>
                    </a:ext>
                  </a:extLst>
                </a:gridCol>
              </a:tblGrid>
              <a:tr h="368405">
                <a:tc rowSpan="2" gridSpan="2">
                  <a:txBody>
                    <a:bodyPr/>
                    <a:lstStyle/>
                    <a:p>
                      <a:pPr marL="0" marR="0">
                        <a:lnSpc>
                          <a:spcPct val="115000"/>
                        </a:lnSpc>
                        <a:spcBef>
                          <a:spcPts val="0"/>
                        </a:spcBef>
                        <a:spcAft>
                          <a:spcPts val="0"/>
                        </a:spcAft>
                      </a:pPr>
                      <a:r>
                        <a:rPr lang="en-US" sz="1800" dirty="0">
                          <a:effectLst/>
                          <a:latin typeface="Calibri" panose="020F0502020204030204" pitchFamily="34" charset="0"/>
                        </a:rPr>
                        <a:t> </a:t>
                      </a:r>
                      <a:endParaRPr lang="en-US" sz="18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4A9"/>
                    </a:solidFill>
                  </a:tcPr>
                </a:tc>
                <a:tc rowSpan="2" hMerge="1">
                  <a:txBody>
                    <a:bodyPr/>
                    <a:lstStyle/>
                    <a:p>
                      <a:endParaRPr lang="en-US"/>
                    </a:p>
                  </a:txBody>
                  <a:tcPr/>
                </a:tc>
                <a:tc gridSpan="3">
                  <a:txBody>
                    <a:bodyPr/>
                    <a:lstStyle/>
                    <a:p>
                      <a:pPr marL="0" marR="0" algn="ctr">
                        <a:lnSpc>
                          <a:spcPct val="115000"/>
                        </a:lnSpc>
                        <a:spcBef>
                          <a:spcPts val="0"/>
                        </a:spcBef>
                        <a:spcAft>
                          <a:spcPts val="0"/>
                        </a:spcAft>
                      </a:pPr>
                      <a:r>
                        <a:rPr lang="en-US" sz="1800" dirty="0">
                          <a:effectLst/>
                          <a:latin typeface="Calibri" panose="020F0502020204030204" pitchFamily="34" charset="0"/>
                        </a:rPr>
                        <a:t>Science Content Topics</a:t>
                      </a:r>
                      <a:endParaRPr lang="en-US" sz="18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4A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54942">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1600" dirty="0">
                          <a:effectLst/>
                          <a:latin typeface="Calibri" panose="020F0502020204030204" pitchFamily="34" charset="0"/>
                        </a:rPr>
                        <a:t>Life Science </a:t>
                      </a:r>
                    </a:p>
                    <a:p>
                      <a:pPr marL="0" marR="0" algn="ctr">
                        <a:lnSpc>
                          <a:spcPct val="115000"/>
                        </a:lnSpc>
                        <a:spcBef>
                          <a:spcPts val="0"/>
                        </a:spcBef>
                        <a:spcAft>
                          <a:spcPts val="0"/>
                        </a:spcAft>
                      </a:pPr>
                      <a:r>
                        <a:rPr lang="en-US" sz="1600" dirty="0">
                          <a:effectLst/>
                          <a:latin typeface="Calibri" panose="020F0502020204030204" pitchFamily="34" charset="0"/>
                        </a:rPr>
                        <a:t>(40%)</a:t>
                      </a:r>
                      <a:endParaRPr lang="en-US" sz="1600" b="1"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pPr>
                      <a:r>
                        <a:rPr lang="en-US" sz="1600" dirty="0">
                          <a:effectLst/>
                          <a:latin typeface="Calibri" panose="020F0502020204030204" pitchFamily="34" charset="0"/>
                        </a:rPr>
                        <a:t>Physical Science </a:t>
                      </a:r>
                    </a:p>
                    <a:p>
                      <a:pPr marL="0" marR="0" algn="ctr">
                        <a:lnSpc>
                          <a:spcPct val="115000"/>
                        </a:lnSpc>
                        <a:spcBef>
                          <a:spcPts val="0"/>
                        </a:spcBef>
                        <a:spcAft>
                          <a:spcPts val="0"/>
                        </a:spcAft>
                      </a:pPr>
                      <a:r>
                        <a:rPr lang="en-US" sz="1600" dirty="0">
                          <a:effectLst/>
                          <a:latin typeface="Calibri" panose="020F0502020204030204" pitchFamily="34" charset="0"/>
                        </a:rPr>
                        <a:t>(40%)</a:t>
                      </a:r>
                      <a:endParaRPr lang="en-US" sz="1600" b="1"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pPr>
                      <a:r>
                        <a:rPr lang="en-US" sz="1600" dirty="0">
                          <a:effectLst/>
                          <a:latin typeface="Calibri" panose="020F0502020204030204" pitchFamily="34" charset="0"/>
                        </a:rPr>
                        <a:t>Earth &amp; Space Science (20%)</a:t>
                      </a:r>
                      <a:endParaRPr lang="en-US" sz="1600" b="1"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964826">
                <a:tc rowSpan="2">
                  <a:txBody>
                    <a:bodyPr/>
                    <a:lstStyle/>
                    <a:p>
                      <a:pPr marL="71755" marR="71755" algn="ctr">
                        <a:lnSpc>
                          <a:spcPct val="115000"/>
                        </a:lnSpc>
                        <a:spcBef>
                          <a:spcPts val="0"/>
                        </a:spcBef>
                        <a:spcAft>
                          <a:spcPts val="0"/>
                        </a:spcAft>
                      </a:pPr>
                      <a:r>
                        <a:rPr lang="en-US" sz="1800" dirty="0">
                          <a:effectLst/>
                          <a:latin typeface="Calibri" panose="020F0502020204030204" pitchFamily="34" charset="0"/>
                        </a:rPr>
                        <a:t>Focusing Themes</a:t>
                      </a:r>
                      <a:endParaRPr lang="en-US" sz="1800" dirty="0">
                        <a:effectLst/>
                        <a:latin typeface="Calibri" panose="020F0502020204030204" pitchFamily="34" charset="0"/>
                        <a:ea typeface="Calibri"/>
                        <a:cs typeface="Times New Roman"/>
                      </a:endParaRPr>
                    </a:p>
                  </a:txBody>
                  <a:tcPr marL="68580" marR="68580"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4A9"/>
                    </a:solidFill>
                  </a:tcPr>
                </a:tc>
                <a:tc>
                  <a:txBody>
                    <a:bodyPr/>
                    <a:lstStyle/>
                    <a:p>
                      <a:pPr marL="0" marR="0">
                        <a:lnSpc>
                          <a:spcPct val="115000"/>
                        </a:lnSpc>
                        <a:spcBef>
                          <a:spcPts val="0"/>
                        </a:spcBef>
                        <a:spcAft>
                          <a:spcPts val="0"/>
                        </a:spcAft>
                      </a:pPr>
                      <a:r>
                        <a:rPr lang="en-US" sz="1600" dirty="0">
                          <a:effectLst/>
                          <a:latin typeface="Calibri" panose="020F0502020204030204" pitchFamily="34" charset="0"/>
                        </a:rPr>
                        <a:t>Human Health and Living Systems</a:t>
                      </a:r>
                      <a:endParaRPr lang="en-US" sz="1600" b="1" i="1"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indent="-285750">
                        <a:lnSpc>
                          <a:spcPct val="115000"/>
                        </a:lnSpc>
                        <a:spcBef>
                          <a:spcPts val="0"/>
                        </a:spcBef>
                        <a:spcAft>
                          <a:spcPts val="0"/>
                        </a:spcAft>
                        <a:buFont typeface="Arial" pitchFamily="34" charset="0"/>
                        <a:buChar char="•"/>
                      </a:pPr>
                      <a:r>
                        <a:rPr lang="en-US" sz="1600" dirty="0">
                          <a:effectLst/>
                          <a:latin typeface="Calibri" panose="020F0502020204030204" pitchFamily="34" charset="0"/>
                        </a:rPr>
                        <a:t>Human body and health</a:t>
                      </a:r>
                    </a:p>
                    <a:p>
                      <a:pPr marL="285750" marR="0" indent="-285750">
                        <a:lnSpc>
                          <a:spcPct val="115000"/>
                        </a:lnSpc>
                        <a:spcBef>
                          <a:spcPts val="0"/>
                        </a:spcBef>
                        <a:spcAft>
                          <a:spcPts val="0"/>
                        </a:spcAft>
                        <a:buFont typeface="Arial" pitchFamily="34" charset="0"/>
                        <a:buChar char="•"/>
                      </a:pPr>
                      <a:r>
                        <a:rPr lang="en-US" sz="1600" dirty="0">
                          <a:effectLst/>
                          <a:latin typeface="Calibri" panose="020F0502020204030204" pitchFamily="34" charset="0"/>
                        </a:rPr>
                        <a:t>Organization of life</a:t>
                      </a:r>
                    </a:p>
                    <a:p>
                      <a:pPr marL="285750" marR="0" indent="-285750">
                        <a:lnSpc>
                          <a:spcPct val="115000"/>
                        </a:lnSpc>
                        <a:spcBef>
                          <a:spcPts val="0"/>
                        </a:spcBef>
                        <a:spcAft>
                          <a:spcPts val="0"/>
                        </a:spcAft>
                        <a:buFont typeface="Arial" pitchFamily="34" charset="0"/>
                        <a:buChar char="•"/>
                      </a:pPr>
                      <a:r>
                        <a:rPr lang="en-US" sz="1600" dirty="0">
                          <a:effectLst/>
                          <a:latin typeface="Calibri" panose="020F0502020204030204" pitchFamily="34" charset="0"/>
                        </a:rPr>
                        <a:t>Molecular basis for heredity</a:t>
                      </a:r>
                    </a:p>
                    <a:p>
                      <a:pPr marL="285750" marR="0" indent="-285750">
                        <a:lnSpc>
                          <a:spcPct val="115000"/>
                        </a:lnSpc>
                        <a:spcBef>
                          <a:spcPts val="0"/>
                        </a:spcBef>
                        <a:spcAft>
                          <a:spcPts val="0"/>
                        </a:spcAft>
                        <a:buFont typeface="Arial" pitchFamily="34" charset="0"/>
                        <a:buChar char="•"/>
                      </a:pPr>
                      <a:r>
                        <a:rPr lang="en-US" sz="1600" dirty="0">
                          <a:effectLst/>
                          <a:latin typeface="Calibri" panose="020F0502020204030204" pitchFamily="34" charset="0"/>
                        </a:rPr>
                        <a:t>Evolution</a:t>
                      </a:r>
                      <a:endParaRPr lang="en-US" sz="16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indent="-285750">
                        <a:lnSpc>
                          <a:spcPct val="115000"/>
                        </a:lnSpc>
                        <a:spcBef>
                          <a:spcPts val="0"/>
                        </a:spcBef>
                        <a:spcAft>
                          <a:spcPts val="0"/>
                        </a:spcAft>
                        <a:buFont typeface="Arial" pitchFamily="34" charset="0"/>
                        <a:buChar char="•"/>
                      </a:pPr>
                      <a:r>
                        <a:rPr lang="en-US" sz="1600" dirty="0">
                          <a:effectLst/>
                          <a:latin typeface="Calibri" panose="020F0502020204030204" pitchFamily="34" charset="0"/>
                        </a:rPr>
                        <a:t>Chemical properties and reactions related to human systems</a:t>
                      </a:r>
                      <a:endParaRPr lang="en-US" sz="16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indent="-285750">
                        <a:lnSpc>
                          <a:spcPct val="115000"/>
                        </a:lnSpc>
                        <a:spcBef>
                          <a:spcPts val="0"/>
                        </a:spcBef>
                        <a:spcAft>
                          <a:spcPts val="0"/>
                        </a:spcAft>
                        <a:buFont typeface="Arial" pitchFamily="34" charset="0"/>
                        <a:buChar char="•"/>
                      </a:pPr>
                      <a:r>
                        <a:rPr lang="en-US" sz="1600" dirty="0">
                          <a:effectLst/>
                          <a:latin typeface="Calibri" panose="020F0502020204030204" pitchFamily="34" charset="0"/>
                        </a:rPr>
                        <a:t>Interactions between Earth’s systems and living things</a:t>
                      </a:r>
                      <a:endParaRPr lang="en-US" sz="16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964826">
                <a:tc vMerge="1">
                  <a:txBody>
                    <a:bodyPr/>
                    <a:lstStyle/>
                    <a:p>
                      <a:endParaRPr lang="en-US"/>
                    </a:p>
                  </a:txBody>
                  <a:tcPr/>
                </a:tc>
                <a:tc>
                  <a:txBody>
                    <a:bodyPr/>
                    <a:lstStyle/>
                    <a:p>
                      <a:pPr marL="0" marR="0">
                        <a:lnSpc>
                          <a:spcPct val="115000"/>
                        </a:lnSpc>
                        <a:spcBef>
                          <a:spcPts val="0"/>
                        </a:spcBef>
                        <a:spcAft>
                          <a:spcPts val="0"/>
                        </a:spcAft>
                      </a:pPr>
                      <a:r>
                        <a:rPr lang="en-US" sz="1600" dirty="0">
                          <a:effectLst/>
                          <a:latin typeface="Calibri" panose="020F0502020204030204" pitchFamily="34" charset="0"/>
                        </a:rPr>
                        <a:t>Energy and Related Systems</a:t>
                      </a:r>
                      <a:endParaRPr lang="en-US" sz="1600" b="1" i="1"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indent="-285750">
                        <a:lnSpc>
                          <a:spcPct val="115000"/>
                        </a:lnSpc>
                        <a:spcBef>
                          <a:spcPts val="0"/>
                        </a:spcBef>
                        <a:spcAft>
                          <a:spcPts val="0"/>
                        </a:spcAft>
                        <a:buFont typeface="Arial" pitchFamily="34" charset="0"/>
                        <a:buChar char="•"/>
                      </a:pPr>
                      <a:r>
                        <a:rPr lang="en-US" sz="1600" dirty="0">
                          <a:effectLst/>
                          <a:latin typeface="Calibri" panose="020F0502020204030204" pitchFamily="34" charset="0"/>
                        </a:rPr>
                        <a:t>Relationships between life functions</a:t>
                      </a:r>
                      <a:r>
                        <a:rPr lang="en-US" sz="1600" baseline="0" dirty="0">
                          <a:effectLst/>
                          <a:latin typeface="Calibri" panose="020F0502020204030204" pitchFamily="34" charset="0"/>
                        </a:rPr>
                        <a:t> and</a:t>
                      </a:r>
                      <a:r>
                        <a:rPr lang="en-US" sz="1600" dirty="0">
                          <a:effectLst/>
                          <a:latin typeface="Calibri" panose="020F0502020204030204" pitchFamily="34" charset="0"/>
                        </a:rPr>
                        <a:t> energy intake</a:t>
                      </a:r>
                    </a:p>
                    <a:p>
                      <a:pPr marL="285750" marR="0" indent="-285750">
                        <a:lnSpc>
                          <a:spcPct val="115000"/>
                        </a:lnSpc>
                        <a:spcBef>
                          <a:spcPts val="0"/>
                        </a:spcBef>
                        <a:spcAft>
                          <a:spcPts val="0"/>
                        </a:spcAft>
                        <a:buFont typeface="Arial" pitchFamily="34" charset="0"/>
                        <a:buChar char="•"/>
                      </a:pPr>
                      <a:r>
                        <a:rPr lang="en-US" sz="1600" dirty="0">
                          <a:effectLst/>
                          <a:latin typeface="Calibri" panose="020F0502020204030204" pitchFamily="34" charset="0"/>
                        </a:rPr>
                        <a:t>Energy flows in ecologic networks (ecosystems)</a:t>
                      </a:r>
                      <a:endParaRPr lang="en-US" sz="16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indent="-285750">
                        <a:lnSpc>
                          <a:spcPct val="115000"/>
                        </a:lnSpc>
                        <a:spcBef>
                          <a:spcPts val="0"/>
                        </a:spcBef>
                        <a:spcAft>
                          <a:spcPts val="0"/>
                        </a:spcAft>
                        <a:buFont typeface="Arial" pitchFamily="34" charset="0"/>
                        <a:buChar char="•"/>
                      </a:pPr>
                      <a:r>
                        <a:rPr lang="en-US" sz="1600" dirty="0">
                          <a:effectLst/>
                          <a:latin typeface="Calibri" panose="020F0502020204030204" pitchFamily="34" charset="0"/>
                        </a:rPr>
                        <a:t>Conservation, transformation, and flow of energy</a:t>
                      </a:r>
                    </a:p>
                    <a:p>
                      <a:pPr marL="285750" marR="0" indent="-285750">
                        <a:lnSpc>
                          <a:spcPct val="115000"/>
                        </a:lnSpc>
                        <a:spcBef>
                          <a:spcPts val="0"/>
                        </a:spcBef>
                        <a:spcAft>
                          <a:spcPts val="0"/>
                        </a:spcAft>
                        <a:buFont typeface="Arial" pitchFamily="34" charset="0"/>
                        <a:buChar char="•"/>
                      </a:pPr>
                      <a:r>
                        <a:rPr lang="en-US" sz="1600" dirty="0">
                          <a:effectLst/>
                          <a:latin typeface="Calibri" panose="020F0502020204030204" pitchFamily="34" charset="0"/>
                        </a:rPr>
                        <a:t>Work, motion, and forces</a:t>
                      </a:r>
                      <a:endParaRPr lang="en-US" sz="16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indent="-285750">
                        <a:lnSpc>
                          <a:spcPct val="115000"/>
                        </a:lnSpc>
                        <a:spcBef>
                          <a:spcPts val="0"/>
                        </a:spcBef>
                        <a:spcAft>
                          <a:spcPts val="0"/>
                        </a:spcAft>
                        <a:buFont typeface="Arial" pitchFamily="34" charset="0"/>
                        <a:buChar char="•"/>
                      </a:pPr>
                      <a:r>
                        <a:rPr lang="en-US" sz="1600" dirty="0">
                          <a:effectLst/>
                          <a:latin typeface="Calibri" panose="020F0502020204030204" pitchFamily="34" charset="0"/>
                        </a:rPr>
                        <a:t>Earth and its system components</a:t>
                      </a:r>
                    </a:p>
                    <a:p>
                      <a:pPr marL="285750" marR="0" indent="-285750">
                        <a:lnSpc>
                          <a:spcPct val="115000"/>
                        </a:lnSpc>
                        <a:spcBef>
                          <a:spcPts val="0"/>
                        </a:spcBef>
                        <a:spcAft>
                          <a:spcPts val="0"/>
                        </a:spcAft>
                        <a:buFont typeface="Arial" pitchFamily="34" charset="0"/>
                        <a:buChar char="•"/>
                      </a:pPr>
                      <a:r>
                        <a:rPr lang="en-US" sz="1600" dirty="0">
                          <a:effectLst/>
                          <a:latin typeface="Calibri" panose="020F0502020204030204" pitchFamily="34" charset="0"/>
                        </a:rPr>
                        <a:t>Structure and organization of the cosmos</a:t>
                      </a:r>
                      <a:endParaRPr lang="en-US" sz="16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20484" name="Rectangle 1"/>
          <p:cNvSpPr>
            <a:spLocks noChangeArrowheads="1"/>
          </p:cNvSpPr>
          <p:nvPr/>
        </p:nvSpPr>
        <p:spPr bwMode="auto">
          <a:xfrm>
            <a:off x="542925" y="27241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lnSpc>
                <a:spcPct val="130000"/>
              </a:lnSpc>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lnSpc>
                <a:spcPct val="130000"/>
              </a:lnSpc>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lnSpc>
                <a:spcPct val="130000"/>
              </a:lnSpc>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lnSpc>
                <a:spcPct val="130000"/>
              </a:lnSpc>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lnSpc>
                <a:spcPct val="130000"/>
              </a:lnSpc>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lnSpc>
                <a:spcPct val="130000"/>
              </a:lnSpc>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lnSpc>
                <a:spcPct val="130000"/>
              </a:lnSpc>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lnSpc>
                <a:spcPct val="130000"/>
              </a:lnSpc>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lnSpc>
                <a:spcPct val="130000"/>
              </a:lnSpc>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nSpc>
                <a:spcPct val="100000"/>
              </a:lnSpc>
              <a:spcBef>
                <a:spcPct val="0"/>
              </a:spcBef>
              <a:buFontTx/>
              <a:buNone/>
            </a:pPr>
            <a:endParaRPr lang="en-US" altLang="en-US" sz="3600" dirty="0">
              <a:latin typeface="Times" pitchFamily="18" charset="0"/>
            </a:endParaRPr>
          </a:p>
        </p:txBody>
      </p:sp>
    </p:spTree>
    <p:extLst>
      <p:ext uri="{BB962C8B-B14F-4D97-AF65-F5344CB8AC3E}">
        <p14:creationId xmlns:p14="http://schemas.microsoft.com/office/powerpoint/2010/main" val="150911785"/>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576072" y="2791970"/>
            <a:ext cx="3429000" cy="1371601"/>
            <a:chOff x="624" y="1200"/>
            <a:chExt cx="1536" cy="864"/>
          </a:xfrm>
        </p:grpSpPr>
        <p:sp>
          <p:nvSpPr>
            <p:cNvPr id="4" name="Text Box 3"/>
            <p:cNvSpPr txBox="1">
              <a:spLocks noChangeArrowheads="1"/>
            </p:cNvSpPr>
            <p:nvPr/>
          </p:nvSpPr>
          <p:spPr bwMode="auto">
            <a:xfrm>
              <a:off x="624" y="1385"/>
              <a:ext cx="1536"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pPr algn="ctr">
                <a:spcBef>
                  <a:spcPct val="50000"/>
                </a:spcBef>
              </a:pPr>
              <a:r>
                <a:rPr lang="en-US" altLang="en-US" sz="3200" dirty="0">
                  <a:solidFill>
                    <a:schemeClr val="tx2"/>
                  </a:solidFill>
                  <a:latin typeface="Arial" panose="020B0604020202020204" pitchFamily="34" charset="0"/>
                  <a:cs typeface="Arial" panose="020B0604020202020204" pitchFamily="34" charset="0"/>
                </a:rPr>
                <a:t>Science Focusing Themes</a:t>
              </a:r>
              <a:endParaRPr lang="en-US" altLang="en-US" sz="3200" dirty="0">
                <a:solidFill>
                  <a:schemeClr val="bg1"/>
                </a:solidFill>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624" y="1200"/>
              <a:ext cx="1536"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endParaRPr lang="en-US" altLang="en-US" dirty="0">
                <a:latin typeface="Arial" panose="020B0604020202020204" pitchFamily="34" charset="0"/>
                <a:cs typeface="Arial" panose="020B0604020202020204" pitchFamily="34" charset="0"/>
              </a:endParaRPr>
            </a:p>
          </p:txBody>
        </p:sp>
      </p:grpSp>
      <p:sp>
        <p:nvSpPr>
          <p:cNvPr id="6" name="Text Box 5"/>
          <p:cNvSpPr txBox="1">
            <a:spLocks noChangeArrowheads="1"/>
          </p:cNvSpPr>
          <p:nvPr/>
        </p:nvSpPr>
        <p:spPr bwMode="auto">
          <a:xfrm>
            <a:off x="2059737" y="908828"/>
            <a:ext cx="4648200"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pPr algn="ctr">
              <a:spcBef>
                <a:spcPct val="50000"/>
              </a:spcBef>
            </a:pPr>
            <a:r>
              <a:rPr lang="en-US" altLang="en-US" sz="3200" dirty="0">
                <a:solidFill>
                  <a:schemeClr val="tx2"/>
                </a:solidFill>
                <a:latin typeface="Arial" panose="020B0604020202020204" pitchFamily="34" charset="0"/>
                <a:cs typeface="Arial" panose="020B0604020202020204" pitchFamily="34" charset="0"/>
              </a:rPr>
              <a:t>Science Content </a:t>
            </a:r>
          </a:p>
          <a:p>
            <a:pPr algn="ctr">
              <a:spcBef>
                <a:spcPct val="50000"/>
              </a:spcBef>
            </a:pPr>
            <a:r>
              <a:rPr lang="en-US" altLang="en-US" sz="2000" dirty="0">
                <a:solidFill>
                  <a:schemeClr val="tx2"/>
                </a:solidFill>
                <a:latin typeface="Arial" panose="020B0604020202020204" pitchFamily="34" charset="0"/>
                <a:cs typeface="Arial" panose="020B0604020202020204" pitchFamily="34" charset="0"/>
              </a:rPr>
              <a:t>(GEDTS Assessment Guide – Science)</a:t>
            </a:r>
            <a:endParaRPr lang="en-US" altLang="en-US" sz="2000" dirty="0">
              <a:solidFill>
                <a:schemeClr val="bg1"/>
              </a:solidFill>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134747" y="5219950"/>
            <a:ext cx="86328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pPr algn="ctr">
              <a:spcBef>
                <a:spcPct val="50000"/>
              </a:spcBef>
            </a:pPr>
            <a:r>
              <a:rPr lang="en-US" altLang="en-US" sz="3200" dirty="0">
                <a:solidFill>
                  <a:schemeClr val="tx2"/>
                </a:solidFill>
                <a:latin typeface="Arial" panose="020B0604020202020204" pitchFamily="34" charset="0"/>
                <a:cs typeface="Arial" panose="020B0604020202020204" pitchFamily="34" charset="0"/>
              </a:rPr>
              <a:t>Students apply skills of science to develop an understanding of the scientific concepts.</a:t>
            </a:r>
            <a:endParaRPr lang="en-US" altLang="en-US" sz="3200" dirty="0">
              <a:solidFill>
                <a:schemeClr val="bg1"/>
              </a:solidFill>
              <a:latin typeface="Arial" panose="020B0604020202020204" pitchFamily="34" charset="0"/>
              <a:cs typeface="Arial" panose="020B0604020202020204" pitchFamily="34" charset="0"/>
            </a:endParaRPr>
          </a:p>
        </p:txBody>
      </p:sp>
      <p:grpSp>
        <p:nvGrpSpPr>
          <p:cNvPr id="8" name="Group 7"/>
          <p:cNvGrpSpPr>
            <a:grpSpLocks/>
          </p:cNvGrpSpPr>
          <p:nvPr/>
        </p:nvGrpSpPr>
        <p:grpSpPr bwMode="auto">
          <a:xfrm>
            <a:off x="4767072" y="2791970"/>
            <a:ext cx="3505200" cy="1336676"/>
            <a:chOff x="3216" y="1104"/>
            <a:chExt cx="1536" cy="842"/>
          </a:xfrm>
        </p:grpSpPr>
        <p:sp>
          <p:nvSpPr>
            <p:cNvPr id="9" name="Text Box 8"/>
            <p:cNvSpPr txBox="1">
              <a:spLocks noChangeArrowheads="1"/>
            </p:cNvSpPr>
            <p:nvPr/>
          </p:nvSpPr>
          <p:spPr bwMode="auto">
            <a:xfrm>
              <a:off x="3312" y="1267"/>
              <a:ext cx="1344"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pPr algn="ctr">
                <a:spcBef>
                  <a:spcPct val="50000"/>
                </a:spcBef>
              </a:pPr>
              <a:r>
                <a:rPr lang="en-US" altLang="en-US" sz="3200" dirty="0">
                  <a:solidFill>
                    <a:schemeClr val="tx2"/>
                  </a:solidFill>
                  <a:latin typeface="Arial" panose="020B0604020202020204" pitchFamily="34" charset="0"/>
                  <a:cs typeface="Arial" panose="020B0604020202020204" pitchFamily="34" charset="0"/>
                </a:rPr>
                <a:t>Science Practices</a:t>
              </a:r>
              <a:endParaRPr lang="en-US" altLang="en-US" sz="3200" dirty="0">
                <a:solidFill>
                  <a:schemeClr val="bg1"/>
                </a:solidFill>
                <a:latin typeface="Arial" panose="020B0604020202020204" pitchFamily="34" charset="0"/>
                <a:cs typeface="Arial" panose="020B0604020202020204" pitchFamily="34" charset="0"/>
              </a:endParaRPr>
            </a:p>
          </p:txBody>
        </p:sp>
        <p:sp>
          <p:nvSpPr>
            <p:cNvPr id="10" name="Rectangle 9"/>
            <p:cNvSpPr>
              <a:spLocks noChangeArrowheads="1"/>
            </p:cNvSpPr>
            <p:nvPr/>
          </p:nvSpPr>
          <p:spPr bwMode="auto">
            <a:xfrm>
              <a:off x="3216" y="1104"/>
              <a:ext cx="1536"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endParaRPr lang="en-US" altLang="en-US" dirty="0">
                <a:latin typeface="Arial" panose="020B0604020202020204" pitchFamily="34" charset="0"/>
                <a:cs typeface="Arial" panose="020B0604020202020204" pitchFamily="34" charset="0"/>
              </a:endParaRPr>
            </a:p>
          </p:txBody>
        </p:sp>
      </p:grpSp>
      <p:sp>
        <p:nvSpPr>
          <p:cNvPr id="11" name="Line 10"/>
          <p:cNvSpPr>
            <a:spLocks noChangeShapeType="1"/>
          </p:cNvSpPr>
          <p:nvPr/>
        </p:nvSpPr>
        <p:spPr bwMode="auto">
          <a:xfrm flipH="1">
            <a:off x="2328672" y="2029968"/>
            <a:ext cx="1981200" cy="914400"/>
          </a:xfrm>
          <a:prstGeom prst="line">
            <a:avLst/>
          </a:prstGeom>
          <a:ln>
            <a:headEnd/>
            <a:tailEnd type="triangle" w="med" len="med"/>
          </a:ln>
          <a:extLst/>
        </p:spPr>
        <p:style>
          <a:lnRef idx="3">
            <a:schemeClr val="accent1"/>
          </a:lnRef>
          <a:fillRef idx="0">
            <a:schemeClr val="accent1"/>
          </a:fillRef>
          <a:effectRef idx="2">
            <a:schemeClr val="accent1"/>
          </a:effectRef>
          <a:fontRef idx="minor">
            <a:schemeClr val="tx1"/>
          </a:fontRef>
        </p:style>
        <p:txBody>
          <a:bodyPr wrap="none" anchor="ctr"/>
          <a:lstStyle/>
          <a:p>
            <a:endParaRPr lang="en-US" dirty="0">
              <a:cs typeface="Arial" panose="020B0604020202020204" pitchFamily="34" charset="0"/>
            </a:endParaRPr>
          </a:p>
        </p:txBody>
      </p:sp>
      <p:sp>
        <p:nvSpPr>
          <p:cNvPr id="12" name="Line 11"/>
          <p:cNvSpPr>
            <a:spLocks noChangeShapeType="1"/>
          </p:cNvSpPr>
          <p:nvPr/>
        </p:nvSpPr>
        <p:spPr bwMode="auto">
          <a:xfrm>
            <a:off x="4462272" y="2029968"/>
            <a:ext cx="1981200" cy="914400"/>
          </a:xfrm>
          <a:prstGeom prst="line">
            <a:avLst/>
          </a:prstGeom>
          <a:ln>
            <a:headEnd/>
            <a:tailEnd type="triangle" w="med" len="med"/>
          </a:ln>
          <a:extLst/>
        </p:spPr>
        <p:style>
          <a:lnRef idx="3">
            <a:schemeClr val="accent1"/>
          </a:lnRef>
          <a:fillRef idx="0">
            <a:schemeClr val="accent1"/>
          </a:fillRef>
          <a:effectRef idx="2">
            <a:schemeClr val="accent1"/>
          </a:effectRef>
          <a:fontRef idx="minor">
            <a:schemeClr val="tx1"/>
          </a:fontRef>
        </p:style>
        <p:txBody>
          <a:bodyPr wrap="none" anchor="ctr"/>
          <a:lstStyle/>
          <a:p>
            <a:endParaRPr lang="en-US" dirty="0">
              <a:cs typeface="Arial" panose="020B0604020202020204" pitchFamily="34" charset="0"/>
            </a:endParaRPr>
          </a:p>
        </p:txBody>
      </p:sp>
      <p:sp>
        <p:nvSpPr>
          <p:cNvPr id="13" name="Line 12"/>
          <p:cNvSpPr>
            <a:spLocks noChangeShapeType="1"/>
          </p:cNvSpPr>
          <p:nvPr/>
        </p:nvSpPr>
        <p:spPr bwMode="auto">
          <a:xfrm flipH="1">
            <a:off x="4462272" y="4392168"/>
            <a:ext cx="1981200" cy="914400"/>
          </a:xfrm>
          <a:prstGeom prst="line">
            <a:avLst/>
          </a:prstGeom>
          <a:ln>
            <a:headEnd/>
            <a:tailEnd type="triangle" w="med" len="med"/>
          </a:ln>
          <a:extLst/>
        </p:spPr>
        <p:style>
          <a:lnRef idx="3">
            <a:schemeClr val="accent1"/>
          </a:lnRef>
          <a:fillRef idx="0">
            <a:schemeClr val="accent1"/>
          </a:fillRef>
          <a:effectRef idx="2">
            <a:schemeClr val="accent1"/>
          </a:effectRef>
          <a:fontRef idx="minor">
            <a:schemeClr val="tx1"/>
          </a:fontRef>
        </p:style>
        <p:txBody>
          <a:bodyPr wrap="none" anchor="ctr"/>
          <a:lstStyle/>
          <a:p>
            <a:endParaRPr lang="en-US" dirty="0">
              <a:cs typeface="Arial" panose="020B0604020202020204" pitchFamily="34" charset="0"/>
            </a:endParaRPr>
          </a:p>
        </p:txBody>
      </p:sp>
      <p:sp>
        <p:nvSpPr>
          <p:cNvPr id="14" name="Line 13"/>
          <p:cNvSpPr>
            <a:spLocks noChangeShapeType="1"/>
          </p:cNvSpPr>
          <p:nvPr/>
        </p:nvSpPr>
        <p:spPr bwMode="auto">
          <a:xfrm>
            <a:off x="2328672" y="4392168"/>
            <a:ext cx="1981200" cy="914400"/>
          </a:xfrm>
          <a:prstGeom prst="line">
            <a:avLst/>
          </a:prstGeom>
          <a:ln>
            <a:headEnd/>
            <a:tailEnd type="triangle" w="med" len="med"/>
          </a:ln>
          <a:extLst/>
        </p:spPr>
        <p:style>
          <a:lnRef idx="3">
            <a:schemeClr val="accent1"/>
          </a:lnRef>
          <a:fillRef idx="0">
            <a:schemeClr val="accent1"/>
          </a:fillRef>
          <a:effectRef idx="2">
            <a:schemeClr val="accent1"/>
          </a:effectRef>
          <a:fontRef idx="minor">
            <a:schemeClr val="tx1"/>
          </a:fontRef>
        </p:style>
        <p:txBody>
          <a:bodyPr wrap="none" anchor="ctr"/>
          <a:lstStyle/>
          <a:p>
            <a:endParaRPr lang="en-US" dirty="0">
              <a:cs typeface="Arial" panose="020B0604020202020204" pitchFamily="34" charset="0"/>
            </a:endParaRPr>
          </a:p>
        </p:txBody>
      </p:sp>
      <p:sp>
        <p:nvSpPr>
          <p:cNvPr id="2" name="Title 1"/>
          <p:cNvSpPr>
            <a:spLocks noGrp="1"/>
          </p:cNvSpPr>
          <p:nvPr>
            <p:ph type="title"/>
          </p:nvPr>
        </p:nvSpPr>
        <p:spPr>
          <a:xfrm>
            <a:off x="191355" y="269076"/>
            <a:ext cx="8513956" cy="528045"/>
          </a:xfrm>
        </p:spPr>
        <p:txBody>
          <a:bodyPr/>
          <a:lstStyle/>
          <a:p>
            <a:r>
              <a:rPr lang="en-US" dirty="0"/>
              <a:t>What Should I Teach?</a:t>
            </a:r>
          </a:p>
        </p:txBody>
      </p:sp>
      <p:sp>
        <p:nvSpPr>
          <p:cNvPr id="15" name="Slide Number Placeholder 14"/>
          <p:cNvSpPr>
            <a:spLocks noGrp="1"/>
          </p:cNvSpPr>
          <p:nvPr>
            <p:ph type="sldNum" sz="quarter" idx="4294967295"/>
          </p:nvPr>
        </p:nvSpPr>
        <p:spPr>
          <a:xfrm>
            <a:off x="191354" y="6190805"/>
            <a:ext cx="2057400" cy="218070"/>
          </a:xfrm>
        </p:spPr>
        <p:txBody>
          <a:bodyPr/>
          <a:lstStyle/>
          <a:p>
            <a:pPr>
              <a:defRPr/>
            </a:pPr>
            <a:fld id="{F39BECA3-F8E5-42C2-B07D-36BFF7156D72}" type="slidenum">
              <a:rPr lang="en-US" altLang="en-US" smtClean="0"/>
              <a:pPr>
                <a:defRPr/>
              </a:pPr>
              <a:t>65</a:t>
            </a:fld>
            <a:endParaRPr lang="en-US" altLang="en-US" dirty="0"/>
          </a:p>
        </p:txBody>
      </p:sp>
    </p:spTree>
    <p:extLst>
      <p:ext uri="{BB962C8B-B14F-4D97-AF65-F5344CB8AC3E}">
        <p14:creationId xmlns:p14="http://schemas.microsoft.com/office/powerpoint/2010/main" val="22777662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1083" y="296414"/>
            <a:ext cx="8513956" cy="725561"/>
          </a:xfrm>
        </p:spPr>
        <p:txBody>
          <a:bodyPr/>
          <a:lstStyle/>
          <a:p>
            <a:r>
              <a:rPr lang="en-US" dirty="0"/>
              <a:t>Instructor Focus  -- Can your students . . .?</a:t>
            </a:r>
          </a:p>
        </p:txBody>
      </p:sp>
      <p:sp>
        <p:nvSpPr>
          <p:cNvPr id="4" name="Slide Number Placeholder 3"/>
          <p:cNvSpPr>
            <a:spLocks noGrp="1"/>
          </p:cNvSpPr>
          <p:nvPr>
            <p:ph type="sldNum" sz="quarter" idx="12"/>
          </p:nvPr>
        </p:nvSpPr>
        <p:spPr/>
        <p:txBody>
          <a:bodyPr/>
          <a:lstStyle/>
          <a:p>
            <a:pPr>
              <a:defRPr/>
            </a:pPr>
            <a:fld id="{3DE71855-66A3-4477-B022-36D45D5E8054}" type="slidenum">
              <a:rPr lang="en-US" smtClean="0"/>
              <a:pPr>
                <a:defRPr/>
              </a:pPr>
              <a:t>66</a:t>
            </a:fld>
            <a:endParaRPr lang="en-US" dirty="0"/>
          </a:p>
        </p:txBody>
      </p:sp>
      <p:sp>
        <p:nvSpPr>
          <p:cNvPr id="11" name="Rectangle 10"/>
          <p:cNvSpPr/>
          <p:nvPr/>
        </p:nvSpPr>
        <p:spPr>
          <a:xfrm rot="21218385">
            <a:off x="443521" y="1252210"/>
            <a:ext cx="3496235" cy="12909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lvl="1" indent="0">
              <a:buNone/>
            </a:pPr>
            <a:r>
              <a:rPr lang="en-US" sz="2400"/>
              <a:t>Evaluate whether </a:t>
            </a:r>
            <a:r>
              <a:rPr lang="en-US" sz="2400" dirty="0"/>
              <a:t>data supports a hypothesis?</a:t>
            </a:r>
          </a:p>
        </p:txBody>
      </p:sp>
      <p:sp>
        <p:nvSpPr>
          <p:cNvPr id="12" name="Rectangle 11"/>
          <p:cNvSpPr/>
          <p:nvPr/>
        </p:nvSpPr>
        <p:spPr>
          <a:xfrm rot="20605100">
            <a:off x="278531" y="3747178"/>
            <a:ext cx="3826216" cy="12909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indent="0" algn="ctr">
              <a:buNone/>
            </a:pPr>
            <a:r>
              <a:rPr lang="en-US" sz="2400" dirty="0"/>
              <a:t>Draw a conclusion based on scientific data?</a:t>
            </a:r>
          </a:p>
        </p:txBody>
      </p:sp>
      <p:sp>
        <p:nvSpPr>
          <p:cNvPr id="16" name="Rectangle 15"/>
          <p:cNvSpPr/>
          <p:nvPr/>
        </p:nvSpPr>
        <p:spPr>
          <a:xfrm>
            <a:off x="1834403" y="2312895"/>
            <a:ext cx="3630706" cy="12909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indent="0">
              <a:buNone/>
            </a:pPr>
            <a:r>
              <a:rPr lang="en-US" sz="2400" dirty="0"/>
              <a:t>Determine a method for collecting data?</a:t>
            </a:r>
          </a:p>
        </p:txBody>
      </p:sp>
      <p:sp>
        <p:nvSpPr>
          <p:cNvPr id="17" name="Rectangle 16"/>
          <p:cNvSpPr/>
          <p:nvPr/>
        </p:nvSpPr>
        <p:spPr>
          <a:xfrm rot="792515">
            <a:off x="4909409" y="4713217"/>
            <a:ext cx="3390507" cy="164908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lvl="1" indent="0">
              <a:buNone/>
            </a:pPr>
            <a:r>
              <a:rPr lang="en-US" sz="2400" dirty="0"/>
              <a:t>Design a scientific investigation based on a given hypothesis?</a:t>
            </a:r>
          </a:p>
        </p:txBody>
      </p:sp>
      <p:sp>
        <p:nvSpPr>
          <p:cNvPr id="18" name="Rectangle 17"/>
          <p:cNvSpPr/>
          <p:nvPr/>
        </p:nvSpPr>
        <p:spPr>
          <a:xfrm rot="1015308">
            <a:off x="4762549" y="1667435"/>
            <a:ext cx="4054018" cy="12909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indent="0" algn="ctr">
              <a:buNone/>
            </a:pPr>
            <a:r>
              <a:rPr lang="en-US" sz="2400" dirty="0"/>
              <a:t>Identify variables in an experimental process?</a:t>
            </a:r>
          </a:p>
        </p:txBody>
      </p:sp>
      <p:sp>
        <p:nvSpPr>
          <p:cNvPr id="19" name="Rectangle 18"/>
          <p:cNvSpPr/>
          <p:nvPr/>
        </p:nvSpPr>
        <p:spPr>
          <a:xfrm rot="457707">
            <a:off x="4733571" y="3290047"/>
            <a:ext cx="3288927" cy="12909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indent="0">
              <a:buNone/>
            </a:pPr>
            <a:r>
              <a:rPr lang="en-US" sz="2400" dirty="0"/>
              <a:t>Determine the correct process for an experiment?</a:t>
            </a:r>
          </a:p>
        </p:txBody>
      </p:sp>
      <p:sp>
        <p:nvSpPr>
          <p:cNvPr id="21" name="Rectangle 20"/>
          <p:cNvSpPr/>
          <p:nvPr/>
        </p:nvSpPr>
        <p:spPr>
          <a:xfrm rot="21332997">
            <a:off x="1591805" y="4912984"/>
            <a:ext cx="3128682" cy="12909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indent="0">
              <a:buNone/>
            </a:pPr>
            <a:r>
              <a:rPr lang="en-US" sz="2400" dirty="0"/>
              <a:t>Create a hypothesis?</a:t>
            </a:r>
          </a:p>
        </p:txBody>
      </p:sp>
    </p:spTree>
    <p:extLst>
      <p:ext uri="{BB962C8B-B14F-4D97-AF65-F5344CB8AC3E}">
        <p14:creationId xmlns:p14="http://schemas.microsoft.com/office/powerpoint/2010/main" val="1859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7" grpId="0" animBg="1"/>
      <p:bldP spid="18" grpId="0" animBg="1"/>
      <p:bldP spid="19" grpId="0" animBg="1"/>
      <p:bldP spid="2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DF71161A-A511-E94C-854D-F1073AF32968}"/>
              </a:ext>
            </a:extLst>
          </p:cNvPr>
          <p:cNvPicPr>
            <a:picLocks noGrp="1" noChangeAspect="1"/>
          </p:cNvPicPr>
          <p:nvPr>
            <p:ph type="pic" sz="quarter" idx="11"/>
          </p:nvPr>
        </p:nvPicPr>
        <p:blipFill>
          <a:blip r:embed="rId3"/>
          <a:srcRect l="29377" r="29377"/>
          <a:stretch>
            <a:fillRect/>
          </a:stretch>
        </p:blipFill>
        <p:spPr/>
      </p:pic>
      <p:sp>
        <p:nvSpPr>
          <p:cNvPr id="27" name="Title 26">
            <a:extLst>
              <a:ext uri="{FF2B5EF4-FFF2-40B4-BE49-F238E27FC236}">
                <a16:creationId xmlns:a16="http://schemas.microsoft.com/office/drawing/2014/main" id="{66BBC1AC-CDB7-7247-8199-804AB8DFBC8D}"/>
              </a:ext>
            </a:extLst>
          </p:cNvPr>
          <p:cNvSpPr>
            <a:spLocks noGrp="1"/>
          </p:cNvSpPr>
          <p:nvPr>
            <p:ph type="title"/>
          </p:nvPr>
        </p:nvSpPr>
        <p:spPr/>
        <p:txBody>
          <a:bodyPr/>
          <a:lstStyle/>
          <a:p>
            <a:r>
              <a:rPr lang="en-US" dirty="0"/>
              <a:t>Focus on Concepts and Problem Solving</a:t>
            </a:r>
          </a:p>
        </p:txBody>
      </p:sp>
      <p:sp>
        <p:nvSpPr>
          <p:cNvPr id="3" name="Content Placeholder 2">
            <a:extLst>
              <a:ext uri="{FF2B5EF4-FFF2-40B4-BE49-F238E27FC236}">
                <a16:creationId xmlns:a16="http://schemas.microsoft.com/office/drawing/2014/main" id="{C95CC81A-8280-7444-AB3B-1E4584415467}"/>
              </a:ext>
            </a:extLst>
          </p:cNvPr>
          <p:cNvSpPr>
            <a:spLocks noGrp="1"/>
          </p:cNvSpPr>
          <p:nvPr>
            <p:ph type="body" idx="1"/>
          </p:nvPr>
        </p:nvSpPr>
        <p:spPr/>
        <p:txBody>
          <a:bodyPr/>
          <a:lstStyle/>
          <a:p>
            <a:pPr marL="0" indent="0">
              <a:buNone/>
            </a:pPr>
            <a:r>
              <a:rPr lang="en-US" dirty="0"/>
              <a:t>Mathematical Reasoning</a:t>
            </a:r>
          </a:p>
        </p:txBody>
      </p:sp>
      <p:sp>
        <p:nvSpPr>
          <p:cNvPr id="4" name="Slide Number Placeholder 3">
            <a:extLst>
              <a:ext uri="{FF2B5EF4-FFF2-40B4-BE49-F238E27FC236}">
                <a16:creationId xmlns:a16="http://schemas.microsoft.com/office/drawing/2014/main" id="{EB7B61B4-9869-3C41-87C0-024B62A89814}"/>
              </a:ext>
            </a:extLst>
          </p:cNvPr>
          <p:cNvSpPr>
            <a:spLocks noGrp="1"/>
          </p:cNvSpPr>
          <p:nvPr>
            <p:ph type="sldNum" sz="quarter" idx="10"/>
          </p:nvPr>
        </p:nvSpPr>
        <p:spPr/>
        <p:txBody>
          <a:bodyPr/>
          <a:lstStyle/>
          <a:p>
            <a:fld id="{BAE26A2A-DE5F-EA41-900F-AB5C4F1D9848}" type="slidenum">
              <a:rPr lang="en-US" smtClean="0"/>
              <a:pPr/>
              <a:t>67</a:t>
            </a:fld>
            <a:endParaRPr lang="en-US"/>
          </a:p>
        </p:txBody>
      </p:sp>
    </p:spTree>
    <p:extLst>
      <p:ext uri="{BB962C8B-B14F-4D97-AF65-F5344CB8AC3E}">
        <p14:creationId xmlns:p14="http://schemas.microsoft.com/office/powerpoint/2010/main" val="35020897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59B853-1C18-4434-97D6-E1D1A527765A}"/>
              </a:ext>
            </a:extLst>
          </p:cNvPr>
          <p:cNvPicPr>
            <a:picLocks noChangeAspect="1"/>
          </p:cNvPicPr>
          <p:nvPr/>
        </p:nvPicPr>
        <p:blipFill>
          <a:blip r:embed="rId3"/>
          <a:stretch>
            <a:fillRect/>
          </a:stretch>
        </p:blipFill>
        <p:spPr>
          <a:xfrm>
            <a:off x="1504334" y="1152595"/>
            <a:ext cx="5732037" cy="5108095"/>
          </a:xfrm>
          <a:prstGeom prst="rect">
            <a:avLst/>
          </a:prstGeom>
        </p:spPr>
      </p:pic>
      <p:sp>
        <p:nvSpPr>
          <p:cNvPr id="2" name="Title 1"/>
          <p:cNvSpPr>
            <a:spLocks noGrp="1"/>
          </p:cNvSpPr>
          <p:nvPr>
            <p:ph type="title"/>
          </p:nvPr>
        </p:nvSpPr>
        <p:spPr/>
        <p:txBody>
          <a:bodyPr>
            <a:normAutofit/>
          </a:bodyPr>
          <a:lstStyle/>
          <a:p>
            <a:r>
              <a:rPr lang="en-US" dirty="0"/>
              <a:t>Problem-Solving in the Classroom</a:t>
            </a:r>
          </a:p>
        </p:txBody>
      </p:sp>
      <p:sp>
        <p:nvSpPr>
          <p:cNvPr id="3" name="Slide Number Placeholder 2">
            <a:extLst>
              <a:ext uri="{FF2B5EF4-FFF2-40B4-BE49-F238E27FC236}">
                <a16:creationId xmlns:a16="http://schemas.microsoft.com/office/drawing/2014/main" id="{9B55DBE3-C02E-42AF-8AA0-A94D1C275CD6}"/>
              </a:ext>
            </a:extLst>
          </p:cNvPr>
          <p:cNvSpPr>
            <a:spLocks noGrp="1"/>
          </p:cNvSpPr>
          <p:nvPr>
            <p:ph type="sldNum" sz="quarter" idx="12"/>
          </p:nvPr>
        </p:nvSpPr>
        <p:spPr/>
        <p:txBody>
          <a:bodyPr/>
          <a:lstStyle/>
          <a:p>
            <a:fld id="{BAE26A2A-DE5F-EA41-900F-AB5C4F1D9848}" type="slidenum">
              <a:rPr lang="en-US" smtClean="0"/>
              <a:t>68</a:t>
            </a:fld>
            <a:endParaRPr lang="en-US"/>
          </a:p>
        </p:txBody>
      </p:sp>
    </p:spTree>
    <p:extLst>
      <p:ext uri="{BB962C8B-B14F-4D97-AF65-F5344CB8AC3E}">
        <p14:creationId xmlns:p14="http://schemas.microsoft.com/office/powerpoint/2010/main" val="24759805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US" dirty="0">
                <a:cs typeface="Arial Bold" charset="0"/>
              </a:rPr>
              <a:t>Teach the Big Ideas in Algebra</a:t>
            </a:r>
          </a:p>
        </p:txBody>
      </p:sp>
      <p:sp>
        <p:nvSpPr>
          <p:cNvPr id="2" name="Slide Number Placeholder 1">
            <a:extLst>
              <a:ext uri="{FF2B5EF4-FFF2-40B4-BE49-F238E27FC236}">
                <a16:creationId xmlns:a16="http://schemas.microsoft.com/office/drawing/2014/main" id="{FF053790-4D5F-488A-B9E9-4D48E8631D97}"/>
              </a:ext>
            </a:extLst>
          </p:cNvPr>
          <p:cNvSpPr>
            <a:spLocks noGrp="1"/>
          </p:cNvSpPr>
          <p:nvPr>
            <p:ph type="sldNum" sz="quarter" idx="12"/>
          </p:nvPr>
        </p:nvSpPr>
        <p:spPr/>
        <p:txBody>
          <a:bodyPr/>
          <a:lstStyle/>
          <a:p>
            <a:fld id="{BAE26A2A-DE5F-EA41-900F-AB5C4F1D9848}" type="slidenum">
              <a:rPr lang="en-US" smtClean="0"/>
              <a:t>69</a:t>
            </a:fld>
            <a:endParaRPr lang="en-US"/>
          </a:p>
        </p:txBody>
      </p:sp>
      <p:sp>
        <p:nvSpPr>
          <p:cNvPr id="69634" name="Content Placeholder 1"/>
          <p:cNvSpPr>
            <a:spLocks noGrp="1"/>
          </p:cNvSpPr>
          <p:nvPr>
            <p:ph type="body" sz="quarter" idx="4294967295"/>
          </p:nvPr>
        </p:nvSpPr>
        <p:spPr bwMode="auto">
          <a:xfrm>
            <a:off x="581373" y="1401762"/>
            <a:ext cx="7953375" cy="4054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sz="2800" dirty="0">
                <a:cs typeface="Arial Bold" charset="0"/>
              </a:rPr>
              <a:t>Variable</a:t>
            </a:r>
          </a:p>
          <a:p>
            <a:r>
              <a:rPr lang="en-US" sz="2800" dirty="0">
                <a:cs typeface="Arial Bold" charset="0"/>
              </a:rPr>
              <a:t>Symbolic Notation</a:t>
            </a:r>
          </a:p>
          <a:p>
            <a:r>
              <a:rPr lang="en-US" sz="2800" dirty="0">
                <a:cs typeface="Arial Bold" charset="0"/>
              </a:rPr>
              <a:t>Equality</a:t>
            </a:r>
          </a:p>
          <a:p>
            <a:r>
              <a:rPr lang="en-US" sz="2800" dirty="0">
                <a:cs typeface="Arial Bold" charset="0"/>
              </a:rPr>
              <a:t>Ratio and Proportion</a:t>
            </a:r>
          </a:p>
          <a:p>
            <a:r>
              <a:rPr lang="en-US" sz="2800" dirty="0">
                <a:cs typeface="Arial Bold" charset="0"/>
              </a:rPr>
              <a:t>Pattern Generalization</a:t>
            </a:r>
          </a:p>
          <a:p>
            <a:r>
              <a:rPr lang="en-US" sz="2800" dirty="0">
                <a:cs typeface="Arial Bold" charset="0"/>
              </a:rPr>
              <a:t>Equations and Inequalities</a:t>
            </a:r>
          </a:p>
          <a:p>
            <a:r>
              <a:rPr lang="en-US" sz="2800" dirty="0">
                <a:cs typeface="Arial Bold" charset="0"/>
              </a:rPr>
              <a:t>Multiple Representations of Functions</a:t>
            </a:r>
          </a:p>
          <a:p>
            <a:endParaRPr lang="en-US" dirty="0">
              <a:cs typeface="Arial Bold" charset="0"/>
            </a:endParaRPr>
          </a:p>
        </p:txBody>
      </p:sp>
      <p:pic>
        <p:nvPicPr>
          <p:cNvPr id="696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5743" y="1798540"/>
            <a:ext cx="1793875"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53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457199" y="492845"/>
            <a:ext cx="8436077" cy="1589451"/>
          </a:xfrm>
        </p:spPr>
        <p:txBody>
          <a:bodyPr>
            <a:normAutofit fontScale="90000"/>
          </a:bodyPr>
          <a:lstStyle/>
          <a:p>
            <a:r>
              <a:rPr lang="en-US" altLang="en-US" sz="3700" dirty="0"/>
              <a:t>Content Alignment</a:t>
            </a:r>
            <a:br>
              <a:rPr lang="en-US" altLang="en-US" dirty="0"/>
            </a:br>
            <a:br>
              <a:rPr lang="en-US" altLang="en-US" dirty="0"/>
            </a:br>
            <a:r>
              <a:rPr lang="en-US" altLang="en-US" sz="2900" dirty="0">
                <a:solidFill>
                  <a:srgbClr val="0070C0"/>
                </a:solidFill>
              </a:rPr>
              <a:t>How is the GED</a:t>
            </a:r>
            <a:r>
              <a:rPr lang="en-US" altLang="en-US" sz="2900" baseline="30000" dirty="0">
                <a:solidFill>
                  <a:srgbClr val="0070C0"/>
                </a:solidFill>
              </a:rPr>
              <a:t>®</a:t>
            </a:r>
            <a:r>
              <a:rPr lang="en-US" altLang="en-US" sz="2900" dirty="0">
                <a:solidFill>
                  <a:srgbClr val="0070C0"/>
                </a:solidFill>
              </a:rPr>
              <a:t> test aligned to specific content standards?</a:t>
            </a:r>
            <a:br>
              <a:rPr lang="en-US" altLang="en-US" sz="2900" dirty="0"/>
            </a:br>
            <a:endParaRPr lang="en-US" altLang="en-US" sz="2900" dirty="0"/>
          </a:p>
        </p:txBody>
      </p:sp>
      <p:sp>
        <p:nvSpPr>
          <p:cNvPr id="17410" name="Content Placeholder 2"/>
          <p:cNvSpPr>
            <a:spLocks noGrp="1"/>
          </p:cNvSpPr>
          <p:nvPr>
            <p:ph idx="1"/>
          </p:nvPr>
        </p:nvSpPr>
        <p:spPr>
          <a:xfrm>
            <a:off x="457200" y="2233893"/>
            <a:ext cx="8229600" cy="3781895"/>
          </a:xfrm>
        </p:spPr>
        <p:txBody>
          <a:bodyPr>
            <a:normAutofit/>
          </a:bodyPr>
          <a:lstStyle/>
          <a:p>
            <a:r>
              <a:rPr lang="en-US" altLang="en-US" dirty="0"/>
              <a:t>The GED</a:t>
            </a:r>
            <a:r>
              <a:rPr lang="en-US" altLang="en-US" baseline="30000" dirty="0"/>
              <a:t>®</a:t>
            </a:r>
            <a:r>
              <a:rPr lang="en-US" altLang="en-US" dirty="0"/>
              <a:t> test was developed by design to reflect college and career readiness standards</a:t>
            </a:r>
          </a:p>
          <a:p>
            <a:pPr marL="0" indent="0">
              <a:buNone/>
            </a:pPr>
            <a:endParaRPr lang="en-US" altLang="en-US" dirty="0"/>
          </a:p>
          <a:p>
            <a:pPr lvl="1"/>
            <a:r>
              <a:rPr lang="en-US" altLang="en-US" dirty="0"/>
              <a:t>Crosswalks and external alignment studies demonstrate alignment between GED</a:t>
            </a:r>
            <a:r>
              <a:rPr lang="en-US" altLang="en-US" baseline="30000" dirty="0">
                <a:latin typeface="Arial"/>
                <a:cs typeface="Arial"/>
              </a:rPr>
              <a:t>®</a:t>
            </a:r>
            <a:r>
              <a:rPr lang="en-US" altLang="en-US" dirty="0"/>
              <a:t> Assessment Targets and CCR standards </a:t>
            </a:r>
          </a:p>
          <a:p>
            <a:pPr lvl="1"/>
            <a:r>
              <a:rPr lang="en-US" altLang="en-US" dirty="0"/>
              <a:t>CCR standards are US-centric, but are still relevant to international audiences</a:t>
            </a:r>
          </a:p>
          <a:p>
            <a:pPr lvl="1"/>
            <a:r>
              <a:rPr lang="en-US" dirty="0"/>
              <a:t>Standards from top-performing countries played a significant role in the development of the CCR standards. </a:t>
            </a:r>
            <a:endParaRPr lang="en-US" altLang="en-US" dirty="0"/>
          </a:p>
        </p:txBody>
      </p:sp>
      <p:sp>
        <p:nvSpPr>
          <p:cNvPr id="17411" name="Slide Number Placeholder 3"/>
          <p:cNvSpPr>
            <a:spLocks noGrp="1"/>
          </p:cNvSpPr>
          <p:nvPr>
            <p:ph type="sldNum" sz="quarter" idx="4294967295"/>
          </p:nvPr>
        </p:nvSpPr>
        <p:spPr bwMode="auto">
          <a:xfrm>
            <a:off x="457200" y="6299200"/>
            <a:ext cx="458788" cy="322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089055C-BC8F-419A-9198-9A1538B4A609}" type="slidenum">
              <a:rPr lang="en-US" altLang="en-US" sz="1200">
                <a:solidFill>
                  <a:srgbClr val="0084A9"/>
                </a:solidFill>
              </a:rPr>
              <a:pPr/>
              <a:t>7</a:t>
            </a:fld>
            <a:endParaRPr lang="en-US" altLang="en-US" sz="1200">
              <a:solidFill>
                <a:srgbClr val="0084A9"/>
              </a:solidFill>
            </a:endParaRPr>
          </a:p>
        </p:txBody>
      </p:sp>
    </p:spTree>
    <p:extLst>
      <p:ext uri="{BB962C8B-B14F-4D97-AF65-F5344CB8AC3E}">
        <p14:creationId xmlns:p14="http://schemas.microsoft.com/office/powerpoint/2010/main" val="10324309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7" name="Title 1"/>
          <p:cNvSpPr>
            <a:spLocks noGrp="1"/>
          </p:cNvSpPr>
          <p:nvPr>
            <p:ph type="title"/>
          </p:nvPr>
        </p:nvSpPr>
        <p:spPr/>
        <p:txBody>
          <a:bodyPr/>
          <a:lstStyle/>
          <a:p>
            <a:r>
              <a:rPr lang="en-US" sz="3200" dirty="0"/>
              <a:t>Focus on Problem Solving</a:t>
            </a:r>
          </a:p>
        </p:txBody>
      </p:sp>
      <p:sp>
        <p:nvSpPr>
          <p:cNvPr id="2" name="Slide Number Placeholder 1">
            <a:extLst>
              <a:ext uri="{FF2B5EF4-FFF2-40B4-BE49-F238E27FC236}">
                <a16:creationId xmlns:a16="http://schemas.microsoft.com/office/drawing/2014/main" id="{EDE77FD4-F11F-40EF-BD53-794FCB6037D8}"/>
              </a:ext>
            </a:extLst>
          </p:cNvPr>
          <p:cNvSpPr>
            <a:spLocks noGrp="1"/>
          </p:cNvSpPr>
          <p:nvPr>
            <p:ph type="sldNum" sz="quarter" idx="12"/>
          </p:nvPr>
        </p:nvSpPr>
        <p:spPr/>
        <p:txBody>
          <a:bodyPr/>
          <a:lstStyle/>
          <a:p>
            <a:fld id="{BAE26A2A-DE5F-EA41-900F-AB5C4F1D9848}" type="slidenum">
              <a:rPr lang="en-US" smtClean="0"/>
              <a:t>70</a:t>
            </a:fld>
            <a:endParaRPr lang="en-US"/>
          </a:p>
        </p:txBody>
      </p:sp>
      <p:sp>
        <p:nvSpPr>
          <p:cNvPr id="41986" name="Content Placeholder 2"/>
          <p:cNvSpPr>
            <a:spLocks noGrp="1"/>
          </p:cNvSpPr>
          <p:nvPr>
            <p:ph type="body" sz="quarter" idx="4294967295"/>
          </p:nvPr>
        </p:nvSpPr>
        <p:spPr bwMode="auto">
          <a:xfrm>
            <a:off x="564760" y="1186424"/>
            <a:ext cx="7953375" cy="405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charset="0"/>
              <a:buNone/>
            </a:pPr>
            <a:r>
              <a:rPr lang="en-US" sz="2800" b="1" dirty="0">
                <a:cs typeface="Arial Bold" charset="0"/>
              </a:rPr>
              <a:t>Polya’s Four Steps to Problem Solving</a:t>
            </a:r>
          </a:p>
          <a:p>
            <a:pPr marL="0" indent="0">
              <a:buFont typeface="Arial" charset="0"/>
              <a:buNone/>
            </a:pPr>
            <a:endParaRPr lang="en-US" sz="2800" dirty="0">
              <a:cs typeface="Arial Bold" charset="0"/>
            </a:endParaRPr>
          </a:p>
          <a:p>
            <a:pPr marL="0" indent="0">
              <a:buFont typeface="Arial" charset="0"/>
              <a:buNone/>
            </a:pPr>
            <a:endParaRPr lang="en-US" dirty="0">
              <a:cs typeface="Arial Bold" charset="0"/>
            </a:endParaRPr>
          </a:p>
        </p:txBody>
      </p:sp>
      <p:sp>
        <p:nvSpPr>
          <p:cNvPr id="41989" name="TextBox 1"/>
          <p:cNvSpPr txBox="1">
            <a:spLocks noChangeArrowheads="1"/>
          </p:cNvSpPr>
          <p:nvPr/>
        </p:nvSpPr>
        <p:spPr bwMode="auto">
          <a:xfrm>
            <a:off x="1409700" y="5902215"/>
            <a:ext cx="632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dirty="0"/>
              <a:t>Polya, George. </a:t>
            </a:r>
            <a:r>
              <a:rPr lang="en-US" sz="1800" i="1" dirty="0"/>
              <a:t>How To Solve It, </a:t>
            </a:r>
            <a:r>
              <a:rPr lang="en-US" sz="1800" dirty="0"/>
              <a:t>2nd ed. (1957). Princeton University Press.</a:t>
            </a:r>
          </a:p>
        </p:txBody>
      </p:sp>
      <p:graphicFrame>
        <p:nvGraphicFramePr>
          <p:cNvPr id="3" name="Diagram 2"/>
          <p:cNvGraphicFramePr/>
          <p:nvPr>
            <p:extLst/>
          </p:nvPr>
        </p:nvGraphicFramePr>
        <p:xfrm>
          <a:off x="1843897" y="1752600"/>
          <a:ext cx="5395103"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45638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r>
              <a:rPr lang="en-US" altLang="en-US" dirty="0"/>
              <a:t>Help Students . . . </a:t>
            </a:r>
            <a:endParaRPr lang="en-US" dirty="0"/>
          </a:p>
        </p:txBody>
      </p:sp>
      <p:sp>
        <p:nvSpPr>
          <p:cNvPr id="7" name="Content Placeholder 6"/>
          <p:cNvSpPr>
            <a:spLocks noGrp="1"/>
          </p:cNvSpPr>
          <p:nvPr>
            <p:ph idx="1"/>
          </p:nvPr>
        </p:nvSpPr>
        <p:spPr>
          <a:xfrm>
            <a:off x="301083" y="1577655"/>
            <a:ext cx="8513956" cy="4507267"/>
          </a:xfrm>
        </p:spPr>
        <p:txBody>
          <a:bodyPr anchor="t">
            <a:noAutofit/>
          </a:bodyPr>
          <a:lstStyle/>
          <a:p>
            <a:r>
              <a:rPr lang="en-US" dirty="0"/>
              <a:t>Build their reading skills</a:t>
            </a:r>
          </a:p>
          <a:p>
            <a:endParaRPr lang="en-US" dirty="0"/>
          </a:p>
          <a:p>
            <a:r>
              <a:rPr lang="en-US" dirty="0"/>
              <a:t>Use close reading skills to determine what the word problems is asking</a:t>
            </a:r>
          </a:p>
          <a:p>
            <a:endParaRPr lang="en-US" dirty="0"/>
          </a:p>
          <a:p>
            <a:r>
              <a:rPr lang="en-US" dirty="0"/>
              <a:t>Build math vocabulary</a:t>
            </a:r>
          </a:p>
          <a:p>
            <a:endParaRPr lang="en-US" dirty="0"/>
          </a:p>
          <a:p>
            <a:r>
              <a:rPr lang="en-US" altLang="en-US" dirty="0"/>
              <a:t>Tackle problems in three waves</a:t>
            </a:r>
          </a:p>
          <a:p>
            <a:pPr lvl="1"/>
            <a:r>
              <a:rPr lang="en-US" altLang="en-US" sz="2250" dirty="0"/>
              <a:t>Do problems that are easily and quickly completed</a:t>
            </a:r>
          </a:p>
          <a:p>
            <a:pPr lvl="1"/>
            <a:r>
              <a:rPr lang="en-US" altLang="en-US" sz="2250" dirty="0"/>
              <a:t>Go back to problems that will take a little longer</a:t>
            </a:r>
          </a:p>
          <a:p>
            <a:pPr lvl="1"/>
            <a:r>
              <a:rPr lang="en-US" altLang="en-US" sz="2250" dirty="0"/>
              <a:t>Save the most challenging problems for last</a:t>
            </a:r>
          </a:p>
          <a:p>
            <a:pPr marL="0" indent="0">
              <a:buNone/>
            </a:pPr>
            <a:endParaRPr lang="en-US" sz="2000" dirty="0"/>
          </a:p>
        </p:txBody>
      </p:sp>
      <p:sp>
        <p:nvSpPr>
          <p:cNvPr id="3" name="Slide Number Placeholder 2">
            <a:extLst>
              <a:ext uri="{FF2B5EF4-FFF2-40B4-BE49-F238E27FC236}">
                <a16:creationId xmlns:a16="http://schemas.microsoft.com/office/drawing/2014/main" id="{701280DD-F620-4B13-A521-8C4A2C3A4FAE}"/>
              </a:ext>
            </a:extLst>
          </p:cNvPr>
          <p:cNvSpPr>
            <a:spLocks noGrp="1"/>
          </p:cNvSpPr>
          <p:nvPr>
            <p:ph type="sldNum" sz="quarter" idx="12"/>
          </p:nvPr>
        </p:nvSpPr>
        <p:spPr/>
        <p:txBody>
          <a:bodyPr/>
          <a:lstStyle/>
          <a:p>
            <a:fld id="{BAE26A2A-DE5F-EA41-900F-AB5C4F1D9848}" type="slidenum">
              <a:rPr lang="en-US" smtClean="0"/>
              <a:t>71</a:t>
            </a:fld>
            <a:endParaRPr lang="en-US"/>
          </a:p>
        </p:txBody>
      </p:sp>
    </p:spTree>
    <p:custDataLst>
      <p:tags r:id="rId1"/>
    </p:custDataLst>
    <p:extLst>
      <p:ext uri="{BB962C8B-B14F-4D97-AF65-F5344CB8AC3E}">
        <p14:creationId xmlns:p14="http://schemas.microsoft.com/office/powerpoint/2010/main" val="22885123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p:txBody>
          <a:bodyPr/>
          <a:lstStyle/>
          <a:p>
            <a:r>
              <a:rPr lang="en-US" sz="4800" b="1" spc="-75" dirty="0"/>
              <a:t>GED Ready</a:t>
            </a:r>
            <a:r>
              <a:rPr lang="en-US" sz="4800" b="1" spc="-75" baseline="30000" dirty="0"/>
              <a:t>®</a:t>
            </a:r>
            <a:endParaRPr lang="en-US" baseline="30000" dirty="0"/>
          </a:p>
        </p:txBody>
      </p:sp>
      <p:sp>
        <p:nvSpPr>
          <p:cNvPr id="6" name="Text Placeholder 5">
            <a:extLst>
              <a:ext uri="{FF2B5EF4-FFF2-40B4-BE49-F238E27FC236}">
                <a16:creationId xmlns:a16="http://schemas.microsoft.com/office/drawing/2014/main" id="{71C6C985-AAFA-AA40-8274-71A0669CA8E6}"/>
              </a:ext>
            </a:extLst>
          </p:cNvPr>
          <p:cNvSpPr>
            <a:spLocks noGrp="1"/>
          </p:cNvSpPr>
          <p:nvPr>
            <p:ph type="body" idx="1"/>
          </p:nvPr>
        </p:nvSpPr>
        <p:spPr/>
        <p:txBody>
          <a:bodyPr/>
          <a:lstStyle/>
          <a:p>
            <a:r>
              <a:rPr lang="en-US" dirty="0"/>
              <a:t>Assessing Readiness</a:t>
            </a:r>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72</a:t>
            </a:fld>
            <a:endParaRPr lang="en-US"/>
          </a:p>
        </p:txBody>
      </p:sp>
      <p:pic>
        <p:nvPicPr>
          <p:cNvPr id="13" name="Picture Placeholder 12">
            <a:extLst>
              <a:ext uri="{FF2B5EF4-FFF2-40B4-BE49-F238E27FC236}">
                <a16:creationId xmlns:a16="http://schemas.microsoft.com/office/drawing/2014/main" id="{BFC52E47-E16A-504A-8BF0-51182B6B1191}"/>
              </a:ext>
            </a:extLst>
          </p:cNvPr>
          <p:cNvPicPr>
            <a:picLocks noGrp="1" noChangeAspect="1"/>
          </p:cNvPicPr>
          <p:nvPr>
            <p:ph type="pic" sz="quarter" idx="11"/>
          </p:nvPr>
        </p:nvPicPr>
        <p:blipFill>
          <a:blip r:embed="rId3"/>
          <a:srcRect l="29377" r="29377"/>
          <a:stretch>
            <a:fillRect/>
          </a:stretch>
        </p:blipFill>
        <p:spPr>
          <a:xfrm>
            <a:off x="5043490" y="230188"/>
            <a:ext cx="4100513" cy="6627813"/>
          </a:xfrm>
        </p:spPr>
      </p:pic>
    </p:spTree>
    <p:extLst>
      <p:ext uri="{BB962C8B-B14F-4D97-AF65-F5344CB8AC3E}">
        <p14:creationId xmlns:p14="http://schemas.microsoft.com/office/powerpoint/2010/main" val="1097846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GED</a:t>
            </a:r>
            <a:r>
              <a:rPr lang="en-US" baseline="30000" dirty="0"/>
              <a:t>®</a:t>
            </a:r>
            <a:r>
              <a:rPr lang="en-US" dirty="0"/>
              <a:t> Ready </a:t>
            </a:r>
          </a:p>
        </p:txBody>
      </p:sp>
      <p:sp>
        <p:nvSpPr>
          <p:cNvPr id="4" name="Slide Number Placeholder 3"/>
          <p:cNvSpPr>
            <a:spLocks noGrp="1"/>
          </p:cNvSpPr>
          <p:nvPr>
            <p:ph type="sldNum" sz="quarter" idx="12"/>
          </p:nvPr>
        </p:nvSpPr>
        <p:spPr/>
        <p:txBody>
          <a:bodyPr/>
          <a:lstStyle/>
          <a:p>
            <a:pPr>
              <a:defRPr/>
            </a:pPr>
            <a:fld id="{767ED845-3D44-4922-9A0F-A625456B78BD}" type="slidenum">
              <a:rPr lang="en-US" smtClean="0"/>
              <a:pPr>
                <a:defRPr/>
              </a:pPr>
              <a:t>73</a:t>
            </a:fld>
            <a:endParaRPr lang="en-US" dirty="0"/>
          </a:p>
        </p:txBody>
      </p:sp>
      <p:graphicFrame>
        <p:nvGraphicFramePr>
          <p:cNvPr id="2" name="Table 1"/>
          <p:cNvGraphicFramePr>
            <a:graphicFrameLocks noGrp="1"/>
          </p:cNvGraphicFramePr>
          <p:nvPr>
            <p:extLst/>
          </p:nvPr>
        </p:nvGraphicFramePr>
        <p:xfrm>
          <a:off x="457200" y="1393375"/>
          <a:ext cx="8396514" cy="4023360"/>
        </p:xfrm>
        <a:graphic>
          <a:graphicData uri="http://schemas.openxmlformats.org/drawingml/2006/table">
            <a:tbl>
              <a:tblPr firstRow="1" bandRow="1">
                <a:tableStyleId>{BC89EF96-8CEA-46FF-86C4-4CE0E7609802}</a:tableStyleId>
              </a:tblPr>
              <a:tblGrid>
                <a:gridCol w="2998755">
                  <a:extLst>
                    <a:ext uri="{9D8B030D-6E8A-4147-A177-3AD203B41FA5}">
                      <a16:colId xmlns:a16="http://schemas.microsoft.com/office/drawing/2014/main" val="20000"/>
                    </a:ext>
                  </a:extLst>
                </a:gridCol>
                <a:gridCol w="5397759">
                  <a:extLst>
                    <a:ext uri="{9D8B030D-6E8A-4147-A177-3AD203B41FA5}">
                      <a16:colId xmlns:a16="http://schemas.microsoft.com/office/drawing/2014/main" val="20001"/>
                    </a:ext>
                  </a:extLst>
                </a:gridCol>
              </a:tblGrid>
              <a:tr h="374469">
                <a:tc>
                  <a:txBody>
                    <a:bodyPr/>
                    <a:lstStyle/>
                    <a:p>
                      <a:r>
                        <a:rPr lang="en-US" sz="2400" b="1" dirty="0">
                          <a:latin typeface="Arial" panose="020B0604020202020204" pitchFamily="34" charset="0"/>
                          <a:cs typeface="Arial" panose="020B0604020202020204" pitchFamily="34" charset="0"/>
                        </a:rPr>
                        <a:t>Realistic practice</a:t>
                      </a:r>
                      <a:r>
                        <a:rPr lang="en-US" sz="2400" b="1" baseline="0" dirty="0">
                          <a:latin typeface="Arial" panose="020B0604020202020204" pitchFamily="34" charset="0"/>
                          <a:cs typeface="Arial" panose="020B0604020202020204" pitchFamily="34" charset="0"/>
                        </a:rPr>
                        <a:t> opportunity</a:t>
                      </a:r>
                      <a:endParaRPr lang="en-US" sz="2400" b="1" dirty="0">
                        <a:latin typeface="Arial" panose="020B0604020202020204" pitchFamily="34" charset="0"/>
                        <a:cs typeface="Arial" panose="020B0604020202020204"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Computer based and same platform as GED</a:t>
                      </a:r>
                      <a:r>
                        <a:rPr lang="en-US" sz="2400" b="0" baseline="30000" dirty="0">
                          <a:latin typeface="Arial" panose="020B0604020202020204" pitchFamily="34" charset="0"/>
                          <a:cs typeface="Arial" panose="020B0604020202020204" pitchFamily="34" charset="0"/>
                        </a:rPr>
                        <a:t>®</a:t>
                      </a:r>
                      <a:r>
                        <a:rPr lang="en-US" sz="2400" b="0" dirty="0">
                          <a:latin typeface="Arial" panose="020B0604020202020204" pitchFamily="34" charset="0"/>
                          <a:cs typeface="Arial" panose="020B0604020202020204" pitchFamily="34" charset="0"/>
                        </a:rPr>
                        <a:t> test</a:t>
                      </a:r>
                    </a:p>
                    <a:p>
                      <a:endParaRPr lang="en-US"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r>
                        <a:rPr lang="en-US" sz="2400" b="1" dirty="0">
                          <a:latin typeface="Arial" panose="020B0604020202020204" pitchFamily="34" charset="0"/>
                          <a:cs typeface="Arial" panose="020B0604020202020204" pitchFamily="34" charset="0"/>
                        </a:rPr>
                        <a:t>Standardized and normed</a:t>
                      </a:r>
                    </a:p>
                  </a:txBody>
                  <a:tcPr>
                    <a:solidFill>
                      <a:srgbClr val="92D050">
                        <a:alpha val="2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Same norming and standardization study as official test</a:t>
                      </a:r>
                    </a:p>
                    <a:p>
                      <a:endParaRPr lang="en-US" sz="2400" b="0" dirty="0">
                        <a:latin typeface="Arial" panose="020B0604020202020204" pitchFamily="34" charset="0"/>
                        <a:cs typeface="Arial" panose="020B0604020202020204" pitchFamily="34" charset="0"/>
                      </a:endParaRPr>
                    </a:p>
                  </a:txBody>
                  <a:tcPr>
                    <a:solidFill>
                      <a:srgbClr val="92D050">
                        <a:alpha val="20000"/>
                      </a:srgbClr>
                    </a:solidFill>
                  </a:tcPr>
                </a:tc>
                <a:extLst>
                  <a:ext uri="{0D108BD9-81ED-4DB2-BD59-A6C34878D82A}">
                    <a16:rowId xmlns:a16="http://schemas.microsoft.com/office/drawing/2014/main" val="10001"/>
                  </a:ext>
                </a:extLst>
              </a:tr>
              <a:tr h="370840">
                <a:tc>
                  <a:txBody>
                    <a:bodyPr/>
                    <a:lstStyle/>
                    <a:p>
                      <a:r>
                        <a:rPr lang="en-US" sz="2400" b="1" dirty="0">
                          <a:latin typeface="Arial" panose="020B0604020202020204" pitchFamily="34" charset="0"/>
                          <a:cs typeface="Arial" panose="020B0604020202020204" pitchFamily="34" charset="0"/>
                        </a:rPr>
                        <a:t>Predictive</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Tells students if they are likely to pass</a:t>
                      </a:r>
                    </a:p>
                    <a:p>
                      <a:endParaRPr lang="en-US"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r>
                        <a:rPr lang="en-US" sz="2400" b="1" dirty="0">
                          <a:latin typeface="Arial" panose="020B0604020202020204" pitchFamily="34" charset="0"/>
                          <a:cs typeface="Arial" panose="020B0604020202020204" pitchFamily="34" charset="0"/>
                        </a:rPr>
                        <a:t>Half-length </a:t>
                      </a:r>
                    </a:p>
                  </a:txBody>
                  <a:tcPr>
                    <a:solidFill>
                      <a:srgbClr val="92D050">
                        <a:alpha val="2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4.25 hours in length</a:t>
                      </a:r>
                    </a:p>
                    <a:p>
                      <a:endParaRPr lang="en-US" sz="2400" b="0" dirty="0">
                        <a:latin typeface="Arial" panose="020B0604020202020204" pitchFamily="34" charset="0"/>
                        <a:cs typeface="Arial" panose="020B0604020202020204" pitchFamily="34" charset="0"/>
                      </a:endParaRPr>
                    </a:p>
                  </a:txBody>
                  <a:tcPr>
                    <a:solidFill>
                      <a:srgbClr val="92D050">
                        <a:alpha val="2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231977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Score Levels on GED Ready</a:t>
            </a:r>
            <a:r>
              <a:rPr lang="en-US" baseline="30000" dirty="0">
                <a:latin typeface="Arial"/>
                <a:cs typeface="Arial"/>
              </a:rPr>
              <a:t>®</a:t>
            </a:r>
            <a:endParaRPr lang="en-US" dirty="0"/>
          </a:p>
        </p:txBody>
      </p:sp>
      <p:graphicFrame>
        <p:nvGraphicFramePr>
          <p:cNvPr id="7" name="Content Placeholder 6"/>
          <p:cNvGraphicFramePr>
            <a:graphicFrameLocks noGrp="1"/>
          </p:cNvGraphicFramePr>
          <p:nvPr>
            <p:ph idx="1"/>
            <p:extLst/>
          </p:nvPr>
        </p:nvGraphicFramePr>
        <p:xfrm>
          <a:off x="457200" y="2126656"/>
          <a:ext cx="8382000" cy="3768624"/>
        </p:xfrm>
        <a:graphic>
          <a:graphicData uri="http://schemas.openxmlformats.org/drawingml/2006/table">
            <a:tbl>
              <a:tblPr firstRow="1" bandRow="1">
                <a:tableStyleId>{5C22544A-7EE6-4342-B048-85BDC9FD1C3A}</a:tableStyleId>
              </a:tblPr>
              <a:tblGrid>
                <a:gridCol w="2794000">
                  <a:extLst>
                    <a:ext uri="{9D8B030D-6E8A-4147-A177-3AD203B41FA5}">
                      <a16:colId xmlns:a16="http://schemas.microsoft.com/office/drawing/2014/main" val="20000"/>
                    </a:ext>
                  </a:extLst>
                </a:gridCol>
                <a:gridCol w="2794000">
                  <a:extLst>
                    <a:ext uri="{9D8B030D-6E8A-4147-A177-3AD203B41FA5}">
                      <a16:colId xmlns:a16="http://schemas.microsoft.com/office/drawing/2014/main" val="20001"/>
                    </a:ext>
                  </a:extLst>
                </a:gridCol>
                <a:gridCol w="2794000">
                  <a:extLst>
                    <a:ext uri="{9D8B030D-6E8A-4147-A177-3AD203B41FA5}">
                      <a16:colId xmlns:a16="http://schemas.microsoft.com/office/drawing/2014/main" val="20002"/>
                    </a:ext>
                  </a:extLst>
                </a:gridCol>
              </a:tblGrid>
              <a:tr h="962719">
                <a:tc>
                  <a:txBody>
                    <a:bodyPr/>
                    <a:lstStyle/>
                    <a:p>
                      <a:pPr algn="ct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 Likely to Pass </a:t>
                      </a: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32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Too Close to Call</a:t>
                      </a: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32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Likely to </a:t>
                      </a:r>
                      <a:br>
                        <a:rPr lang="en-US" sz="32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Pass</a:t>
                      </a: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2701824">
                <a:tc>
                  <a:txBody>
                    <a:bodyPr/>
                    <a:lstStyle/>
                    <a:p>
                      <a:pPr algn="ctr"/>
                      <a:endParaRPr lang="en-US" sz="3200" b="1" baseline="0" dirty="0">
                        <a:latin typeface="Arial" panose="020B0604020202020204" pitchFamily="34" charset="0"/>
                        <a:cs typeface="Arial" panose="020B0604020202020204" pitchFamily="34" charset="0"/>
                      </a:endParaRPr>
                    </a:p>
                    <a:p>
                      <a:pPr algn="ctr"/>
                      <a:r>
                        <a:rPr lang="en-US" sz="3200" b="1" baseline="0" dirty="0">
                          <a:latin typeface="Arial" panose="020B0604020202020204" pitchFamily="34" charset="0"/>
                          <a:cs typeface="Arial" panose="020B0604020202020204" pitchFamily="34" charset="0"/>
                        </a:rPr>
                        <a:t>100-133</a:t>
                      </a:r>
                      <a:endParaRPr lang="en-US" sz="3200" b="1" dirty="0">
                        <a:latin typeface="Arial" panose="020B0604020202020204" pitchFamily="34" charset="0"/>
                        <a:cs typeface="Arial" panose="020B0604020202020204" pitchFamily="34" charset="0"/>
                      </a:endParaRPr>
                    </a:p>
                    <a:p>
                      <a:pPr algn="ctr"/>
                      <a:endParaRPr lang="en-US" sz="3200" b="1" dirty="0">
                        <a:latin typeface="Arial" panose="020B0604020202020204" pitchFamily="34" charset="0"/>
                        <a:cs typeface="Arial" panose="020B0604020202020204" pitchFamily="34" charset="0"/>
                      </a:endParaRP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endParaRPr lang="en-US" sz="3200" b="1" baseline="0" dirty="0">
                        <a:latin typeface="Arial" panose="020B0604020202020204" pitchFamily="34" charset="0"/>
                        <a:cs typeface="Arial" panose="020B0604020202020204" pitchFamily="34" charset="0"/>
                      </a:endParaRPr>
                    </a:p>
                    <a:p>
                      <a:pPr algn="ctr"/>
                      <a:r>
                        <a:rPr lang="en-US" sz="3200" b="1" baseline="0" dirty="0">
                          <a:latin typeface="Arial" panose="020B0604020202020204" pitchFamily="34" charset="0"/>
                          <a:cs typeface="Arial" panose="020B0604020202020204" pitchFamily="34" charset="0"/>
                        </a:rPr>
                        <a:t>134-144</a:t>
                      </a:r>
                      <a:endParaRPr lang="en-US" sz="3200" b="1" dirty="0">
                        <a:latin typeface="Arial" panose="020B0604020202020204" pitchFamily="34" charset="0"/>
                        <a:cs typeface="Arial" panose="020B0604020202020204" pitchFamily="34" charset="0"/>
                      </a:endParaRP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32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145-200</a:t>
                      </a: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bl>
          </a:graphicData>
        </a:graphic>
      </p:graphicFrame>
      <p:sp>
        <p:nvSpPr>
          <p:cNvPr id="5" name="Slide Number Placeholder 3"/>
          <p:cNvSpPr>
            <a:spLocks noGrp="1"/>
          </p:cNvSpPr>
          <p:nvPr>
            <p:ph type="sldNum" sz="quarter" idx="4294967295"/>
          </p:nvPr>
        </p:nvSpPr>
        <p:spPr>
          <a:xfrm>
            <a:off x="457200" y="6299737"/>
            <a:ext cx="458938" cy="321599"/>
          </a:xfrm>
          <a:prstGeom prst="rect">
            <a:avLst/>
          </a:prstGeom>
        </p:spPr>
        <p:txBody>
          <a:bodyPr/>
          <a:lstStyle/>
          <a:p>
            <a:fld id="{A0787430-367F-844C-868B-A0250E95AAAB}" type="slidenum">
              <a:rPr lang="en-US" smtClean="0"/>
              <a:pPr/>
              <a:t>74</a:t>
            </a:fld>
            <a:endParaRPr lang="en-US" dirty="0"/>
          </a:p>
        </p:txBody>
      </p:sp>
    </p:spTree>
    <p:extLst>
      <p:ext uri="{BB962C8B-B14F-4D97-AF65-F5344CB8AC3E}">
        <p14:creationId xmlns:p14="http://schemas.microsoft.com/office/powerpoint/2010/main" val="131298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GED</a:t>
            </a:r>
            <a:r>
              <a:rPr lang="en-US" baseline="30000" dirty="0"/>
              <a:t>®</a:t>
            </a:r>
            <a:r>
              <a:rPr lang="en-US" dirty="0"/>
              <a:t> Ready </a:t>
            </a:r>
          </a:p>
        </p:txBody>
      </p:sp>
      <p:sp>
        <p:nvSpPr>
          <p:cNvPr id="3" name="Content Placeholder 2"/>
          <p:cNvSpPr>
            <a:spLocks noGrp="1"/>
          </p:cNvSpPr>
          <p:nvPr>
            <p:ph idx="1"/>
          </p:nvPr>
        </p:nvSpPr>
        <p:spPr/>
        <p:txBody>
          <a:bodyPr/>
          <a:lstStyle/>
          <a:p>
            <a:pPr marL="0" indent="0">
              <a:buNone/>
            </a:pPr>
            <a:r>
              <a:rPr lang="en-US" sz="2800" dirty="0"/>
              <a:t>Score Report</a:t>
            </a:r>
          </a:p>
          <a:p>
            <a:pPr marL="0" indent="0">
              <a:buNone/>
            </a:pPr>
            <a:endParaRPr lang="en-US" sz="2800" dirty="0"/>
          </a:p>
          <a:p>
            <a:r>
              <a:rPr lang="en-US" dirty="0"/>
              <a:t>Feedback and links to study suggestions (focused study plan)</a:t>
            </a:r>
          </a:p>
          <a:p>
            <a:endParaRPr lang="en-US" dirty="0"/>
          </a:p>
          <a:p>
            <a:r>
              <a:rPr lang="en-US" dirty="0"/>
              <a:t>Instructional feedback – extended response (RLA) scored by adult educators</a:t>
            </a:r>
          </a:p>
          <a:p>
            <a:endParaRPr lang="en-US" dirty="0"/>
          </a:p>
          <a:p>
            <a:r>
              <a:rPr lang="en-US" dirty="0"/>
              <a:t>Online scoring tools (provide writing scores, feedback, and suggestions for improvement)</a:t>
            </a:r>
          </a:p>
        </p:txBody>
      </p:sp>
      <p:sp>
        <p:nvSpPr>
          <p:cNvPr id="4" name="Slide Number Placeholder 3"/>
          <p:cNvSpPr>
            <a:spLocks noGrp="1"/>
          </p:cNvSpPr>
          <p:nvPr>
            <p:ph type="sldNum" sz="quarter" idx="4294967295"/>
          </p:nvPr>
        </p:nvSpPr>
        <p:spPr/>
        <p:txBody>
          <a:bodyPr/>
          <a:lstStyle/>
          <a:p>
            <a:pPr>
              <a:defRPr/>
            </a:pPr>
            <a:fld id="{D7424F65-3AF9-43AC-B3BB-2E4AFDF865B9}" type="slidenum">
              <a:rPr lang="en-US" altLang="en-US" smtClean="0"/>
              <a:pPr>
                <a:defRPr/>
              </a:pPr>
              <a:t>75</a:t>
            </a:fld>
            <a:endParaRPr lang="en-US" altLang="en-US" dirty="0"/>
          </a:p>
        </p:txBody>
      </p:sp>
    </p:spTree>
    <p:extLst>
      <p:ext uri="{BB962C8B-B14F-4D97-AF65-F5344CB8AC3E}">
        <p14:creationId xmlns:p14="http://schemas.microsoft.com/office/powerpoint/2010/main" val="286974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p:txBody>
          <a:bodyPr/>
          <a:lstStyle/>
          <a:p>
            <a:r>
              <a:rPr lang="en-US" sz="4800" b="1" spc="-75" dirty="0"/>
              <a:t>Resources</a:t>
            </a:r>
            <a:endParaRPr lang="en-US" dirty="0"/>
          </a:p>
        </p:txBody>
      </p:sp>
      <p:sp>
        <p:nvSpPr>
          <p:cNvPr id="6" name="Text Placeholder 5">
            <a:extLst>
              <a:ext uri="{FF2B5EF4-FFF2-40B4-BE49-F238E27FC236}">
                <a16:creationId xmlns:a16="http://schemas.microsoft.com/office/drawing/2014/main" id="{71C6C985-AAFA-AA40-8274-71A0669CA8E6}"/>
              </a:ext>
            </a:extLst>
          </p:cNvPr>
          <p:cNvSpPr>
            <a:spLocks noGrp="1"/>
          </p:cNvSpPr>
          <p:nvPr>
            <p:ph type="body" idx="1"/>
          </p:nvPr>
        </p:nvSpPr>
        <p:spPr/>
        <p:txBody>
          <a:bodyPr/>
          <a:lstStyle/>
          <a:p>
            <a:r>
              <a:rPr lang="en-US" dirty="0"/>
              <a:t>Tools for Test-Takers and Resources for Educators</a:t>
            </a:r>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76</a:t>
            </a:fld>
            <a:endParaRPr lang="en-US"/>
          </a:p>
        </p:txBody>
      </p:sp>
      <p:pic>
        <p:nvPicPr>
          <p:cNvPr id="13" name="Picture Placeholder 12">
            <a:extLst>
              <a:ext uri="{FF2B5EF4-FFF2-40B4-BE49-F238E27FC236}">
                <a16:creationId xmlns:a16="http://schemas.microsoft.com/office/drawing/2014/main" id="{BFC52E47-E16A-504A-8BF0-51182B6B1191}"/>
              </a:ext>
            </a:extLst>
          </p:cNvPr>
          <p:cNvPicPr>
            <a:picLocks noGrp="1" noChangeAspect="1"/>
          </p:cNvPicPr>
          <p:nvPr>
            <p:ph type="pic" sz="quarter" idx="11"/>
          </p:nvPr>
        </p:nvPicPr>
        <p:blipFill>
          <a:blip r:embed="rId3"/>
          <a:srcRect l="29377" r="29377"/>
          <a:stretch>
            <a:fillRect/>
          </a:stretch>
        </p:blipFill>
        <p:spPr>
          <a:xfrm>
            <a:off x="5043490" y="230188"/>
            <a:ext cx="4100513" cy="6627813"/>
          </a:xfrm>
        </p:spPr>
      </p:pic>
    </p:spTree>
    <p:extLst>
      <p:ext uri="{BB962C8B-B14F-4D97-AF65-F5344CB8AC3E}">
        <p14:creationId xmlns:p14="http://schemas.microsoft.com/office/powerpoint/2010/main" val="4400069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a:t>Home </a:t>
            </a:r>
            <a:r>
              <a:rPr lang="en-US" altLang="en-US" dirty="0"/>
              <a:t>for All Things GED</a:t>
            </a:r>
            <a:r>
              <a:rPr lang="en-US" altLang="en-US" baseline="30000" dirty="0"/>
              <a:t>®</a:t>
            </a:r>
            <a:endParaRPr lang="en-US" baseline="30000" dirty="0"/>
          </a:p>
        </p:txBody>
      </p:sp>
      <p:sp>
        <p:nvSpPr>
          <p:cNvPr id="4" name="Slide Number Placeholder 3"/>
          <p:cNvSpPr>
            <a:spLocks noGrp="1"/>
          </p:cNvSpPr>
          <p:nvPr>
            <p:ph type="sldNum" sz="quarter" idx="12"/>
          </p:nvPr>
        </p:nvSpPr>
        <p:spPr/>
        <p:txBody>
          <a:bodyPr/>
          <a:lstStyle/>
          <a:p>
            <a:pPr>
              <a:defRPr/>
            </a:pPr>
            <a:fld id="{767ED845-3D44-4922-9A0F-A625456B78BD}" type="slidenum">
              <a:rPr lang="en-US" smtClean="0"/>
              <a:pPr>
                <a:defRPr/>
              </a:pPr>
              <a:t>77</a:t>
            </a:fld>
            <a:endParaRPr lang="en-US" dirty="0"/>
          </a:p>
        </p:txBody>
      </p:sp>
      <p:sp>
        <p:nvSpPr>
          <p:cNvPr id="7" name="Rectangle 6">
            <a:extLst>
              <a:ext uri="{FF2B5EF4-FFF2-40B4-BE49-F238E27FC236}">
                <a16:creationId xmlns:a16="http://schemas.microsoft.com/office/drawing/2014/main" id="{B63ADC86-1FDB-4469-80EA-350C7F5B5154}"/>
              </a:ext>
            </a:extLst>
          </p:cNvPr>
          <p:cNvSpPr/>
          <p:nvPr/>
        </p:nvSpPr>
        <p:spPr>
          <a:xfrm>
            <a:off x="183909" y="1327272"/>
            <a:ext cx="6239850" cy="584775"/>
          </a:xfrm>
          <a:prstGeom prst="rect">
            <a:avLst/>
          </a:prstGeom>
        </p:spPr>
        <p:txBody>
          <a:bodyPr wrap="none">
            <a:spAutoFit/>
          </a:bodyPr>
          <a:lstStyle/>
          <a:p>
            <a:r>
              <a:rPr lang="en-US" sz="3200" dirty="0">
                <a:hlinkClick r:id="rId3"/>
              </a:rPr>
              <a:t>International Educators and Admins</a:t>
            </a:r>
            <a:r>
              <a:rPr lang="en-US" sz="3200" dirty="0"/>
              <a:t> </a:t>
            </a:r>
          </a:p>
        </p:txBody>
      </p:sp>
      <p:pic>
        <p:nvPicPr>
          <p:cNvPr id="3" name="Picture 2">
            <a:extLst>
              <a:ext uri="{FF2B5EF4-FFF2-40B4-BE49-F238E27FC236}">
                <a16:creationId xmlns:a16="http://schemas.microsoft.com/office/drawing/2014/main" id="{4EA632D5-1905-4E1F-BCF0-08FCDB1FCBCD}"/>
              </a:ext>
            </a:extLst>
          </p:cNvPr>
          <p:cNvPicPr>
            <a:picLocks noChangeAspect="1"/>
          </p:cNvPicPr>
          <p:nvPr/>
        </p:nvPicPr>
        <p:blipFill>
          <a:blip r:embed="rId4"/>
          <a:stretch>
            <a:fillRect/>
          </a:stretch>
        </p:blipFill>
        <p:spPr>
          <a:xfrm>
            <a:off x="7974" y="2212104"/>
            <a:ext cx="9144000" cy="4499429"/>
          </a:xfrm>
          <a:prstGeom prst="rect">
            <a:avLst/>
          </a:prstGeom>
        </p:spPr>
      </p:pic>
      <p:sp>
        <p:nvSpPr>
          <p:cNvPr id="2" name="Oval 1">
            <a:extLst>
              <a:ext uri="{FF2B5EF4-FFF2-40B4-BE49-F238E27FC236}">
                <a16:creationId xmlns:a16="http://schemas.microsoft.com/office/drawing/2014/main" id="{AA555B0A-E5BF-4175-9915-FABD4B9A1088}"/>
              </a:ext>
            </a:extLst>
          </p:cNvPr>
          <p:cNvSpPr/>
          <p:nvPr/>
        </p:nvSpPr>
        <p:spPr>
          <a:xfrm>
            <a:off x="6097638" y="1990752"/>
            <a:ext cx="3209316" cy="597684"/>
          </a:xfrm>
          <a:prstGeom prst="ellipse">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624585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r>
              <a:rPr lang="en-US" altLang="en-US" dirty="0"/>
              <a:t>3 Things Every Educator Should Do</a:t>
            </a:r>
            <a:r>
              <a:rPr lang="en-US" altLang="en-US" b="1" dirty="0"/>
              <a:t> </a:t>
            </a:r>
            <a:endParaRPr lang="en-US" dirty="0"/>
          </a:p>
        </p:txBody>
      </p:sp>
      <p:sp>
        <p:nvSpPr>
          <p:cNvPr id="7" name="Content Placeholder 6"/>
          <p:cNvSpPr>
            <a:spLocks noGrp="1"/>
          </p:cNvSpPr>
          <p:nvPr>
            <p:ph idx="1"/>
          </p:nvPr>
        </p:nvSpPr>
        <p:spPr/>
        <p:txBody>
          <a:bodyPr anchor="t">
            <a:noAutofit/>
          </a:bodyPr>
          <a:lstStyle/>
          <a:p>
            <a:r>
              <a:rPr lang="en-US" dirty="0"/>
              <a:t>Create an account at GED.com &amp; familiarize yourself with the student experience in order to help your students (use a non-work email address). </a:t>
            </a:r>
          </a:p>
          <a:p>
            <a:endParaRPr lang="en-US" dirty="0"/>
          </a:p>
          <a:p>
            <a:r>
              <a:rPr lang="en-US" dirty="0"/>
              <a:t>Take at least one subject of the GED Ready. Ask Ben, your International Director for a GED Ready voucher. </a:t>
            </a:r>
          </a:p>
          <a:p>
            <a:endParaRPr lang="en-US" baseline="30000" dirty="0"/>
          </a:p>
          <a:p>
            <a:r>
              <a:rPr lang="en-US" dirty="0"/>
              <a:t>Bookmark and utilize GED.com – Educators &amp; Admin</a:t>
            </a:r>
          </a:p>
          <a:p>
            <a:pPr marL="0" indent="0">
              <a:buNone/>
            </a:pPr>
            <a:endParaRPr lang="en-US" sz="2000" dirty="0"/>
          </a:p>
        </p:txBody>
      </p:sp>
      <p:sp>
        <p:nvSpPr>
          <p:cNvPr id="3" name="Slide Number Placeholder 2">
            <a:extLst>
              <a:ext uri="{FF2B5EF4-FFF2-40B4-BE49-F238E27FC236}">
                <a16:creationId xmlns:a16="http://schemas.microsoft.com/office/drawing/2014/main" id="{701280DD-F620-4B13-A521-8C4A2C3A4FAE}"/>
              </a:ext>
            </a:extLst>
          </p:cNvPr>
          <p:cNvSpPr>
            <a:spLocks noGrp="1"/>
          </p:cNvSpPr>
          <p:nvPr>
            <p:ph type="sldNum" sz="quarter" idx="12"/>
          </p:nvPr>
        </p:nvSpPr>
        <p:spPr/>
        <p:txBody>
          <a:bodyPr/>
          <a:lstStyle/>
          <a:p>
            <a:fld id="{BAE26A2A-DE5F-EA41-900F-AB5C4F1D9848}" type="slidenum">
              <a:rPr lang="en-US" smtClean="0"/>
              <a:t>78</a:t>
            </a:fld>
            <a:endParaRPr lang="en-US"/>
          </a:p>
        </p:txBody>
      </p:sp>
    </p:spTree>
    <p:custDataLst>
      <p:tags r:id="rId1"/>
    </p:custDataLst>
    <p:extLst>
      <p:ext uri="{BB962C8B-B14F-4D97-AF65-F5344CB8AC3E}">
        <p14:creationId xmlns:p14="http://schemas.microsoft.com/office/powerpoint/2010/main" val="4501919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 Tools – Tools!</a:t>
            </a:r>
          </a:p>
        </p:txBody>
      </p:sp>
      <p:sp>
        <p:nvSpPr>
          <p:cNvPr id="4" name="Slide Number Placeholder 3"/>
          <p:cNvSpPr>
            <a:spLocks noGrp="1"/>
          </p:cNvSpPr>
          <p:nvPr>
            <p:ph type="sldNum" sz="quarter" idx="12"/>
          </p:nvPr>
        </p:nvSpPr>
        <p:spPr/>
        <p:txBody>
          <a:bodyPr/>
          <a:lstStyle/>
          <a:p>
            <a:pPr>
              <a:defRPr/>
            </a:pPr>
            <a:fld id="{D7424F65-3AF9-43AC-B3BB-2E4AFDF865B9}" type="slidenum">
              <a:rPr lang="en-US" altLang="en-US" smtClean="0"/>
              <a:pPr>
                <a:defRPr/>
              </a:pPr>
              <a:t>79</a:t>
            </a:fld>
            <a:endParaRPr lang="en-US" altLang="en-US" dirty="0"/>
          </a:p>
        </p:txBody>
      </p:sp>
      <p:sp>
        <p:nvSpPr>
          <p:cNvPr id="3" name="Content Placeholder 2"/>
          <p:cNvSpPr>
            <a:spLocks noGrp="1"/>
          </p:cNvSpPr>
          <p:nvPr>
            <p:ph idx="4294967295"/>
          </p:nvPr>
        </p:nvSpPr>
        <p:spPr>
          <a:xfrm>
            <a:off x="4187825" y="1466850"/>
            <a:ext cx="4956175" cy="4616450"/>
          </a:xfrm>
        </p:spPr>
        <p:txBody>
          <a:bodyPr/>
          <a:lstStyle/>
          <a:p>
            <a:r>
              <a:rPr lang="en-US" sz="2200" dirty="0"/>
              <a:t>Videos and Tutorials</a:t>
            </a:r>
          </a:p>
          <a:p>
            <a:r>
              <a:rPr lang="en-US" sz="2200" dirty="0"/>
              <a:t>Quick Tips</a:t>
            </a:r>
          </a:p>
          <a:p>
            <a:r>
              <a:rPr lang="en-US" sz="2200"/>
              <a:t>Calculator Tutorial</a:t>
            </a:r>
            <a:endParaRPr lang="en-US" sz="2200" dirty="0"/>
          </a:p>
          <a:p>
            <a:r>
              <a:rPr lang="en-US" sz="2200" dirty="0"/>
              <a:t>Calculator and Formula Reference</a:t>
            </a:r>
          </a:p>
          <a:p>
            <a:r>
              <a:rPr lang="en-US" sz="2200" dirty="0"/>
              <a:t>Æ Symbol Tool Explanation</a:t>
            </a:r>
          </a:p>
          <a:p>
            <a:r>
              <a:rPr lang="en-US" sz="2200" dirty="0"/>
              <a:t>Erasable Note Boards</a:t>
            </a:r>
          </a:p>
          <a:p>
            <a:r>
              <a:rPr lang="en-US" sz="2200" dirty="0"/>
              <a:t>Additional Tools</a:t>
            </a:r>
          </a:p>
          <a:p>
            <a:pPr lvl="1"/>
            <a:r>
              <a:rPr lang="en-US" sz="1800" dirty="0"/>
              <a:t>Flagging Items for Review</a:t>
            </a:r>
          </a:p>
          <a:p>
            <a:pPr lvl="1"/>
            <a:r>
              <a:rPr lang="en-US" sz="1800" dirty="0"/>
              <a:t>Item Review Screen</a:t>
            </a:r>
          </a:p>
          <a:p>
            <a:pPr lvl="1"/>
            <a:r>
              <a:rPr lang="en-US" sz="1800" dirty="0"/>
              <a:t>Test Timer</a:t>
            </a:r>
          </a:p>
          <a:p>
            <a:pPr lvl="1"/>
            <a:r>
              <a:rPr lang="en-US" sz="1800" dirty="0"/>
              <a:t>Test Progress Indicator</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000" y="1579599"/>
            <a:ext cx="1702390" cy="9659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8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77538">
            <a:off x="1997570" y="1601007"/>
            <a:ext cx="1102937" cy="14449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015" y="4431090"/>
            <a:ext cx="1487375" cy="14502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49302">
            <a:off x="346787" y="2741764"/>
            <a:ext cx="1674402" cy="1674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4924" y="3219898"/>
            <a:ext cx="1612822" cy="1211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1" descr="C:\Users\bonnie\Documents\2015_16 Florida Grant\2015_16 IPDAE Deliverables\6_2016 Deliverables\IPDAE Grab and Gos\Exponents\Calculator Graphics\answer 2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725231">
            <a:off x="2087791" y="4229006"/>
            <a:ext cx="827087" cy="170662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2015 Test Center Noteboar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655569">
            <a:off x="368925" y="4979649"/>
            <a:ext cx="932801" cy="1343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895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457200" y="492845"/>
            <a:ext cx="8229600" cy="821605"/>
          </a:xfrm>
        </p:spPr>
        <p:txBody>
          <a:bodyPr>
            <a:normAutofit/>
          </a:bodyPr>
          <a:lstStyle/>
          <a:p>
            <a:r>
              <a:rPr lang="en-US" altLang="en-US" dirty="0"/>
              <a:t>Content Alignment</a:t>
            </a:r>
          </a:p>
        </p:txBody>
      </p:sp>
      <p:sp>
        <p:nvSpPr>
          <p:cNvPr id="17410" name="Content Placeholder 2"/>
          <p:cNvSpPr>
            <a:spLocks noGrp="1"/>
          </p:cNvSpPr>
          <p:nvPr>
            <p:ph idx="1"/>
          </p:nvPr>
        </p:nvSpPr>
        <p:spPr>
          <a:xfrm>
            <a:off x="457200" y="1427748"/>
            <a:ext cx="8229600" cy="4363452"/>
          </a:xfrm>
        </p:spPr>
        <p:txBody>
          <a:bodyPr>
            <a:normAutofit/>
          </a:bodyPr>
          <a:lstStyle/>
          <a:p>
            <a:pPr marL="0" indent="0">
              <a:buNone/>
            </a:pPr>
            <a:r>
              <a:rPr lang="en-US" altLang="en-US" dirty="0"/>
              <a:t>The underlying content standards are</a:t>
            </a:r>
          </a:p>
          <a:p>
            <a:endParaRPr lang="en-US" altLang="en-US" dirty="0"/>
          </a:p>
          <a:p>
            <a:pPr lvl="1"/>
            <a:r>
              <a:rPr lang="en-US" sz="2000" dirty="0"/>
              <a:t>Research-based and evidence-based</a:t>
            </a:r>
          </a:p>
          <a:p>
            <a:pPr lvl="1"/>
            <a:r>
              <a:rPr lang="en-US" sz="2000" dirty="0"/>
              <a:t>Clear, understandable, and consistent</a:t>
            </a:r>
          </a:p>
          <a:p>
            <a:pPr lvl="1"/>
            <a:r>
              <a:rPr lang="en-US" sz="2000" dirty="0"/>
              <a:t>Aligned with college and career expectations</a:t>
            </a:r>
          </a:p>
          <a:p>
            <a:pPr lvl="1"/>
            <a:r>
              <a:rPr lang="en-US" sz="2000" dirty="0"/>
              <a:t>Based on rigorous content and the application of knowledge through higher-order thinking skills</a:t>
            </a:r>
          </a:p>
          <a:p>
            <a:pPr lvl="1"/>
            <a:r>
              <a:rPr lang="en-US" sz="2000" dirty="0"/>
              <a:t>Informed by international content standards</a:t>
            </a:r>
          </a:p>
          <a:p>
            <a:endParaRPr lang="en-US" altLang="en-US" dirty="0"/>
          </a:p>
        </p:txBody>
      </p:sp>
      <p:sp>
        <p:nvSpPr>
          <p:cNvPr id="17411" name="Slide Number Placeholder 3"/>
          <p:cNvSpPr>
            <a:spLocks noGrp="1"/>
          </p:cNvSpPr>
          <p:nvPr>
            <p:ph type="sldNum" sz="quarter" idx="4294967295"/>
          </p:nvPr>
        </p:nvSpPr>
        <p:spPr bwMode="auto">
          <a:xfrm>
            <a:off x="457200" y="6299200"/>
            <a:ext cx="458788" cy="322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089055C-BC8F-419A-9198-9A1538B4A609}" type="slidenum">
              <a:rPr lang="en-US" altLang="en-US" sz="1200">
                <a:solidFill>
                  <a:srgbClr val="0084A9"/>
                </a:solidFill>
              </a:rPr>
              <a:pPr/>
              <a:t>8</a:t>
            </a:fld>
            <a:endParaRPr lang="en-US" altLang="en-US" sz="1200">
              <a:solidFill>
                <a:srgbClr val="0084A9"/>
              </a:solidFill>
            </a:endParaRPr>
          </a:p>
        </p:txBody>
      </p:sp>
    </p:spTree>
    <p:extLst>
      <p:ext uri="{BB962C8B-B14F-4D97-AF65-F5344CB8AC3E}">
        <p14:creationId xmlns:p14="http://schemas.microsoft.com/office/powerpoint/2010/main" val="1559411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 Tools – Tools!</a:t>
            </a:r>
          </a:p>
        </p:txBody>
      </p:sp>
      <p:sp>
        <p:nvSpPr>
          <p:cNvPr id="4" name="Slide Number Placeholder 3"/>
          <p:cNvSpPr>
            <a:spLocks noGrp="1"/>
          </p:cNvSpPr>
          <p:nvPr>
            <p:ph type="sldNum" sz="quarter" idx="12"/>
          </p:nvPr>
        </p:nvSpPr>
        <p:spPr/>
        <p:txBody>
          <a:bodyPr/>
          <a:lstStyle/>
          <a:p>
            <a:fld id="{D7424F65-3AF9-43AC-B3BB-2E4AFDF865B9}" type="slidenum">
              <a:rPr lang="en-US" altLang="en-US" smtClean="0"/>
              <a:pPr/>
              <a:t>80</a:t>
            </a:fld>
            <a:endParaRPr lang="en-US" altLang="en-US" dirty="0"/>
          </a:p>
        </p:txBody>
      </p:sp>
      <p:sp>
        <p:nvSpPr>
          <p:cNvPr id="3" name="Content Placeholder 2"/>
          <p:cNvSpPr>
            <a:spLocks noGrp="1"/>
          </p:cNvSpPr>
          <p:nvPr>
            <p:ph idx="4294967295"/>
          </p:nvPr>
        </p:nvSpPr>
        <p:spPr>
          <a:xfrm>
            <a:off x="3914908" y="2838483"/>
            <a:ext cx="5181600" cy="929078"/>
          </a:xfrm>
        </p:spPr>
        <p:txBody>
          <a:bodyPr>
            <a:normAutofit fontScale="40000" lnSpcReduction="20000"/>
          </a:bodyPr>
          <a:lstStyle/>
          <a:p>
            <a:pPr marL="0" indent="0">
              <a:lnSpc>
                <a:spcPct val="100000"/>
              </a:lnSpc>
              <a:buNone/>
            </a:pPr>
            <a:endParaRPr lang="en-US" sz="2600" dirty="0"/>
          </a:p>
          <a:p>
            <a:pPr marL="0" indent="0">
              <a:lnSpc>
                <a:spcPct val="100000"/>
              </a:lnSpc>
              <a:buNone/>
            </a:pPr>
            <a:r>
              <a:rPr lang="en-US" sz="7000" dirty="0">
                <a:hlinkClick r:id="rId3"/>
              </a:rPr>
              <a:t>On-screen Text Size changes </a:t>
            </a:r>
            <a:endParaRPr lang="en-US" sz="7000" dirty="0"/>
          </a:p>
          <a:p>
            <a:pPr marL="0" indent="0">
              <a:lnSpc>
                <a:spcPct val="100000"/>
              </a:lnSpc>
              <a:buNone/>
            </a:pPr>
            <a:endParaRPr lang="en-US" sz="2600" dirty="0"/>
          </a:p>
          <a:p>
            <a:pPr marL="0" indent="0">
              <a:buNone/>
            </a:pPr>
            <a:endParaRPr lang="en-US" sz="2600" dirty="0"/>
          </a:p>
          <a:p>
            <a:pPr marL="0" indent="0">
              <a:buNone/>
            </a:pPr>
            <a:endParaRPr lang="en-US" sz="2600" dirty="0">
              <a:hlinkClick r:id="rId4"/>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8339" y="1132342"/>
            <a:ext cx="1542280" cy="1181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4407" y="3082046"/>
            <a:ext cx="1687720" cy="1225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2509" y="4690817"/>
            <a:ext cx="1570884" cy="1178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905" y="1290639"/>
            <a:ext cx="1544213" cy="1168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1083" y="2797096"/>
            <a:ext cx="1549197" cy="1117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3EE71070-BB88-47B4-AB11-C7BBBC778073}"/>
              </a:ext>
            </a:extLst>
          </p:cNvPr>
          <p:cNvSpPr txBox="1"/>
          <p:nvPr/>
        </p:nvSpPr>
        <p:spPr>
          <a:xfrm>
            <a:off x="3919722" y="1461263"/>
            <a:ext cx="5171972"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hlinkClick r:id="rId10"/>
              </a:rPr>
              <a:t>On-screen Color Combinations</a:t>
            </a:r>
            <a:endParaRPr lang="en-US" sz="2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648219E-65CA-42DF-A34B-A6ADBD691999}"/>
              </a:ext>
            </a:extLst>
          </p:cNvPr>
          <p:cNvSpPr txBox="1"/>
          <p:nvPr/>
        </p:nvSpPr>
        <p:spPr>
          <a:xfrm>
            <a:off x="3979748" y="5066798"/>
            <a:ext cx="3874576"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hlinkClick r:id="rId11"/>
              </a:rPr>
              <a:t>On-screen Highlighter</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10277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4"/>
          <p:cNvGrpSpPr>
            <a:grpSpLocks/>
          </p:cNvGrpSpPr>
          <p:nvPr/>
        </p:nvGrpSpPr>
        <p:grpSpPr bwMode="auto">
          <a:xfrm>
            <a:off x="5371405" y="645181"/>
            <a:ext cx="3710695" cy="2705100"/>
            <a:chOff x="3670300" y="2514600"/>
            <a:chExt cx="3149600" cy="2324100"/>
          </a:xfrm>
        </p:grpSpPr>
        <p:pic>
          <p:nvPicPr>
            <p:cNvPr id="19" name="Picture 3" descr="computer.jpeg"/>
            <p:cNvPicPr>
              <a:picLocks noChangeAspect="1"/>
            </p:cNvPicPr>
            <p:nvPr/>
          </p:nvPicPr>
          <p:blipFill>
            <a:blip r:embed="rId3">
              <a:extLst>
                <a:ext uri="{28A0092B-C50C-407E-A947-70E740481C1C}">
                  <a14:useLocalDpi xmlns:a14="http://schemas.microsoft.com/office/drawing/2010/main" val="0"/>
                </a:ext>
              </a:extLst>
            </a:blip>
            <a:srcRect l="15718" r="15900" b="10294"/>
            <a:stretch>
              <a:fillRect/>
            </a:stretch>
          </p:blipFill>
          <p:spPr bwMode="auto">
            <a:xfrm>
              <a:off x="3670300" y="2514600"/>
              <a:ext cx="31496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 descr="Screen shot 2013-10-21 at 5.09.29 PM.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2743200"/>
              <a:ext cx="1991605" cy="12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301083" y="525109"/>
            <a:ext cx="8513956" cy="842756"/>
          </a:xfrm>
        </p:spPr>
        <p:txBody>
          <a:bodyPr>
            <a:noAutofit/>
          </a:bodyPr>
          <a:lstStyle/>
          <a:p>
            <a:r>
              <a:rPr lang="en-US" dirty="0"/>
              <a:t>Need more information?</a:t>
            </a:r>
            <a:br>
              <a:rPr lang="en-US" dirty="0"/>
            </a:br>
            <a:br>
              <a:rPr lang="en-US" dirty="0"/>
            </a:br>
            <a:r>
              <a:rPr lang="en-US" dirty="0"/>
              <a:t>   </a:t>
            </a:r>
          </a:p>
        </p:txBody>
      </p:sp>
      <p:sp>
        <p:nvSpPr>
          <p:cNvPr id="4" name="Slide Number Placeholder 3"/>
          <p:cNvSpPr>
            <a:spLocks noGrp="1"/>
          </p:cNvSpPr>
          <p:nvPr>
            <p:ph type="sldNum" sz="quarter" idx="12"/>
          </p:nvPr>
        </p:nvSpPr>
        <p:spPr/>
        <p:txBody>
          <a:bodyPr/>
          <a:lstStyle/>
          <a:p>
            <a:pPr>
              <a:defRPr/>
            </a:pPr>
            <a:fld id="{D7424F65-3AF9-43AC-B3BB-2E4AFDF865B9}" type="slidenum">
              <a:rPr lang="en-US" altLang="en-US" smtClean="0"/>
              <a:pPr>
                <a:defRPr/>
              </a:pPr>
              <a:t>81</a:t>
            </a:fld>
            <a:endParaRPr lang="en-US" alt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105" y="1997731"/>
            <a:ext cx="3040836" cy="390412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4">
            <a:extLst>
              <a:ext uri="{FF2B5EF4-FFF2-40B4-BE49-F238E27FC236}">
                <a16:creationId xmlns:a16="http://schemas.microsoft.com/office/drawing/2014/main" id="{E2C8A777-4347-4D67-99F8-A3F216573523}"/>
              </a:ext>
            </a:extLst>
          </p:cNvPr>
          <p:cNvPicPr>
            <a:picLocks noChangeAspect="1"/>
          </p:cNvPicPr>
          <p:nvPr/>
        </p:nvPicPr>
        <p:blipFill>
          <a:blip r:embed="rId6"/>
          <a:stretch>
            <a:fillRect/>
          </a:stretch>
        </p:blipFill>
        <p:spPr>
          <a:xfrm>
            <a:off x="3317349" y="2997334"/>
            <a:ext cx="5634740" cy="3624129"/>
          </a:xfrm>
          <a:prstGeom prst="rect">
            <a:avLst/>
          </a:prstGeom>
          <a:ln w="28575">
            <a:solidFill>
              <a:schemeClr val="tx1"/>
            </a:solidFill>
          </a:ln>
        </p:spPr>
      </p:pic>
      <p:pic>
        <p:nvPicPr>
          <p:cNvPr id="7" name="Picture 6">
            <a:extLst>
              <a:ext uri="{FF2B5EF4-FFF2-40B4-BE49-F238E27FC236}">
                <a16:creationId xmlns:a16="http://schemas.microsoft.com/office/drawing/2014/main" id="{58BD6236-B10D-41A5-85F7-D48AD3717BD3}"/>
              </a:ext>
            </a:extLst>
          </p:cNvPr>
          <p:cNvPicPr>
            <a:picLocks noChangeAspect="1"/>
          </p:cNvPicPr>
          <p:nvPr/>
        </p:nvPicPr>
        <p:blipFill>
          <a:blip r:embed="rId7"/>
          <a:stretch>
            <a:fillRect/>
          </a:stretch>
        </p:blipFill>
        <p:spPr>
          <a:xfrm>
            <a:off x="6074642" y="911256"/>
            <a:ext cx="2390897" cy="1456212"/>
          </a:xfrm>
          <a:prstGeom prst="rect">
            <a:avLst/>
          </a:prstGeom>
        </p:spPr>
      </p:pic>
      <p:sp>
        <p:nvSpPr>
          <p:cNvPr id="3" name="TextBox 2">
            <a:extLst>
              <a:ext uri="{FF2B5EF4-FFF2-40B4-BE49-F238E27FC236}">
                <a16:creationId xmlns:a16="http://schemas.microsoft.com/office/drawing/2014/main" id="{2552BD44-7065-4533-83CC-AD99B418458C}"/>
              </a:ext>
            </a:extLst>
          </p:cNvPr>
          <p:cNvSpPr txBox="1"/>
          <p:nvPr/>
        </p:nvSpPr>
        <p:spPr>
          <a:xfrm>
            <a:off x="1971763" y="1286659"/>
            <a:ext cx="2783081" cy="438582"/>
          </a:xfrm>
          <a:prstGeom prst="rect">
            <a:avLst/>
          </a:prstGeom>
          <a:noFill/>
        </p:spPr>
        <p:txBody>
          <a:bodyPr wrap="square" rtlCol="0">
            <a:spAutoFit/>
          </a:bodyPr>
          <a:lstStyle/>
          <a:p>
            <a:r>
              <a:rPr lang="en-US" sz="2250" dirty="0">
                <a:latin typeface="Arial" panose="020B0604020202020204" pitchFamily="34" charset="0"/>
                <a:cs typeface="Arial" panose="020B0604020202020204" pitchFamily="34" charset="0"/>
              </a:rPr>
              <a:t>9 Helpful Resources</a:t>
            </a:r>
          </a:p>
        </p:txBody>
      </p:sp>
    </p:spTree>
    <p:extLst>
      <p:ext uri="{BB962C8B-B14F-4D97-AF65-F5344CB8AC3E}">
        <p14:creationId xmlns:p14="http://schemas.microsoft.com/office/powerpoint/2010/main" val="39022998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t>#1 </a:t>
            </a:r>
            <a:r>
              <a:rPr lang="en-US" sz="3400" dirty="0"/>
              <a:t>The Assessment Guide for Educators</a:t>
            </a:r>
          </a:p>
        </p:txBody>
      </p:sp>
      <p:sp>
        <p:nvSpPr>
          <p:cNvPr id="4" name="Slide Number Placeholder 3"/>
          <p:cNvSpPr>
            <a:spLocks noGrp="1"/>
          </p:cNvSpPr>
          <p:nvPr>
            <p:ph type="sldNum" sz="quarter" idx="12"/>
          </p:nvPr>
        </p:nvSpPr>
        <p:spPr/>
        <p:txBody>
          <a:bodyPr/>
          <a:lstStyle/>
          <a:p>
            <a:pPr>
              <a:defRPr/>
            </a:pPr>
            <a:fld id="{63FF4DA0-2253-4E48-B8CE-41A2744628A8}" type="slidenum">
              <a:rPr lang="en-US" smtClean="0"/>
              <a:pPr>
                <a:defRPr/>
              </a:pPr>
              <a:t>82</a:t>
            </a:fld>
            <a:endParaRPr lang="en-US" dirty="0"/>
          </a:p>
        </p:txBody>
      </p:sp>
      <p:sp>
        <p:nvSpPr>
          <p:cNvPr id="11" name="TextBox 10"/>
          <p:cNvSpPr txBox="1"/>
          <p:nvPr/>
        </p:nvSpPr>
        <p:spPr>
          <a:xfrm>
            <a:off x="882463" y="3925711"/>
            <a:ext cx="4618572" cy="1938992"/>
          </a:xfrm>
          <a:prstGeom prst="rect">
            <a:avLst/>
          </a:prstGeom>
          <a:noFill/>
        </p:spPr>
        <p:txBody>
          <a:bodyPr wrap="none" rtlCol="0">
            <a:spAutoFit/>
          </a:bodyPr>
          <a:lstStyle/>
          <a:p>
            <a:r>
              <a:rPr lang="en-US" sz="2000" dirty="0"/>
              <a:t>Covers all content areas</a:t>
            </a:r>
          </a:p>
          <a:p>
            <a:pPr marL="342900" indent="-342900">
              <a:buFont typeface="Arial" panose="020B0604020202020204" pitchFamily="34" charset="0"/>
              <a:buChar char="•"/>
            </a:pPr>
            <a:r>
              <a:rPr lang="en-US" sz="2000" dirty="0"/>
              <a:t>Item types</a:t>
            </a:r>
          </a:p>
          <a:p>
            <a:pPr marL="342900" indent="-342900">
              <a:buFont typeface="Arial" panose="020B0604020202020204" pitchFamily="34" charset="0"/>
              <a:buChar char="•"/>
            </a:pPr>
            <a:r>
              <a:rPr lang="en-US" sz="2000" dirty="0"/>
              <a:t>Assessment targets</a:t>
            </a:r>
          </a:p>
          <a:p>
            <a:pPr marL="342900" indent="-342900">
              <a:buFont typeface="Arial" panose="020B0604020202020204" pitchFamily="34" charset="0"/>
              <a:buChar char="•"/>
            </a:pPr>
            <a:r>
              <a:rPr lang="en-US" sz="2000" dirty="0"/>
              <a:t>Guidelines for how items are scored</a:t>
            </a:r>
          </a:p>
          <a:p>
            <a:pPr marL="342900" indent="-342900">
              <a:buFont typeface="Arial" panose="020B0604020202020204" pitchFamily="34" charset="0"/>
              <a:buChar char="•"/>
            </a:pPr>
            <a:r>
              <a:rPr lang="en-US" sz="2000" dirty="0"/>
              <a:t>More . . . </a:t>
            </a:r>
          </a:p>
          <a:p>
            <a:endParaRPr lang="en-US" sz="2000"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7619" y="1631971"/>
            <a:ext cx="3040836" cy="390412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FAF987E3-38B5-4E4A-B261-18394614544E}"/>
              </a:ext>
            </a:extLst>
          </p:cNvPr>
          <p:cNvPicPr>
            <a:picLocks noChangeAspect="1"/>
          </p:cNvPicPr>
          <p:nvPr/>
        </p:nvPicPr>
        <p:blipFill>
          <a:blip r:embed="rId4"/>
          <a:stretch>
            <a:fillRect/>
          </a:stretch>
        </p:blipFill>
        <p:spPr>
          <a:xfrm>
            <a:off x="139074" y="1262881"/>
            <a:ext cx="5420190" cy="2626964"/>
          </a:xfrm>
          <a:prstGeom prst="rect">
            <a:avLst/>
          </a:prstGeom>
        </p:spPr>
      </p:pic>
    </p:spTree>
    <p:extLst>
      <p:ext uri="{BB962C8B-B14F-4D97-AF65-F5344CB8AC3E}">
        <p14:creationId xmlns:p14="http://schemas.microsoft.com/office/powerpoint/2010/main" val="25750892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#2 Teaching Resources</a:t>
            </a:r>
          </a:p>
        </p:txBody>
      </p:sp>
      <p:sp>
        <p:nvSpPr>
          <p:cNvPr id="5" name="Slide Number Placeholder 4"/>
          <p:cNvSpPr>
            <a:spLocks noGrp="1"/>
          </p:cNvSpPr>
          <p:nvPr>
            <p:ph type="sldNum" sz="quarter" idx="12"/>
          </p:nvPr>
        </p:nvSpPr>
        <p:spPr/>
        <p:txBody>
          <a:bodyPr/>
          <a:lstStyle/>
          <a:p>
            <a:fld id="{3F7F100E-734D-9541-8A1D-913EFCAA92B9}" type="slidenum">
              <a:rPr lang="en-US" smtClean="0"/>
              <a:pPr/>
              <a:t>83</a:t>
            </a:fld>
            <a:endParaRPr lang="en-US" dirty="0"/>
          </a:p>
        </p:txBody>
      </p:sp>
      <p:grpSp>
        <p:nvGrpSpPr>
          <p:cNvPr id="4" name="Group 3">
            <a:extLst>
              <a:ext uri="{FF2B5EF4-FFF2-40B4-BE49-F238E27FC236}">
                <a16:creationId xmlns:a16="http://schemas.microsoft.com/office/drawing/2014/main" id="{AE09CBD1-A372-41DC-9F7E-9189783B80A5}"/>
              </a:ext>
            </a:extLst>
          </p:cNvPr>
          <p:cNvGrpSpPr/>
          <p:nvPr/>
        </p:nvGrpSpPr>
        <p:grpSpPr>
          <a:xfrm>
            <a:off x="2144871" y="1197451"/>
            <a:ext cx="4951777" cy="4815929"/>
            <a:chOff x="378067" y="1197451"/>
            <a:chExt cx="4951777" cy="4815929"/>
          </a:xfrm>
        </p:grpSpPr>
        <p:pic>
          <p:nvPicPr>
            <p:cNvPr id="11" name="Picture 10">
              <a:extLst>
                <a:ext uri="{FF2B5EF4-FFF2-40B4-BE49-F238E27FC236}">
                  <a16:creationId xmlns:a16="http://schemas.microsoft.com/office/drawing/2014/main" id="{B24A173D-BC52-48B1-8301-A042C2B1D469}"/>
                </a:ext>
              </a:extLst>
            </p:cNvPr>
            <p:cNvPicPr>
              <a:picLocks noChangeAspect="1"/>
            </p:cNvPicPr>
            <p:nvPr/>
          </p:nvPicPr>
          <p:blipFill rotWithShape="1">
            <a:blip r:embed="rId3"/>
            <a:srcRect t="31783"/>
            <a:stretch/>
          </p:blipFill>
          <p:spPr>
            <a:xfrm>
              <a:off x="384701" y="2791642"/>
              <a:ext cx="4945143" cy="3221738"/>
            </a:xfrm>
            <a:prstGeom prst="rect">
              <a:avLst/>
            </a:prstGeom>
            <a:ln w="38100">
              <a:solidFill>
                <a:schemeClr val="tx1"/>
              </a:solidFill>
            </a:ln>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29285DEC-5104-4E10-B678-057BBCB0CE84}"/>
                </a:ext>
              </a:extLst>
            </p:cNvPr>
            <p:cNvPicPr>
              <a:picLocks noChangeAspect="1"/>
            </p:cNvPicPr>
            <p:nvPr/>
          </p:nvPicPr>
          <p:blipFill>
            <a:blip r:embed="rId4"/>
            <a:stretch>
              <a:fillRect/>
            </a:stretch>
          </p:blipFill>
          <p:spPr>
            <a:xfrm>
              <a:off x="378067" y="1197451"/>
              <a:ext cx="4946904" cy="1516463"/>
            </a:xfrm>
            <a:prstGeom prst="rect">
              <a:avLst/>
            </a:prstGeom>
          </p:spPr>
        </p:pic>
      </p:grpSp>
    </p:spTree>
    <p:extLst>
      <p:ext uri="{BB962C8B-B14F-4D97-AF65-F5344CB8AC3E}">
        <p14:creationId xmlns:p14="http://schemas.microsoft.com/office/powerpoint/2010/main" val="30689672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
          <p:cNvSpPr txBox="1">
            <a:spLocks/>
          </p:cNvSpPr>
          <p:nvPr/>
        </p:nvSpPr>
        <p:spPr>
          <a:xfrm>
            <a:off x="457199" y="492125"/>
            <a:ext cx="8389113" cy="798513"/>
          </a:xfrm>
          <a:prstGeom prst="rect">
            <a:avLst/>
          </a:prstGeom>
        </p:spPr>
        <p:txBody>
          <a:bodyPr/>
          <a:lstStyle>
            <a:lvl1pPr algn="l" defTabSz="457200" rtl="0" eaLnBrk="0" fontAlgn="base" hangingPunct="0">
              <a:spcBef>
                <a:spcPct val="0"/>
              </a:spcBef>
              <a:spcAft>
                <a:spcPct val="0"/>
              </a:spcAft>
              <a:defRPr sz="4000" b="1" kern="1200">
                <a:solidFill>
                  <a:srgbClr val="0084A9"/>
                </a:solidFill>
                <a:latin typeface="+mj-lt"/>
                <a:ea typeface="MS PGothic" pitchFamily="34" charset="-128"/>
                <a:cs typeface="ＭＳ Ｐゴシック" charset="0"/>
              </a:defRPr>
            </a:lvl1pPr>
            <a:lvl2pPr algn="l" defTabSz="457200" rtl="0" eaLnBrk="0" fontAlgn="base" hangingPunct="0">
              <a:spcBef>
                <a:spcPct val="0"/>
              </a:spcBef>
              <a:spcAft>
                <a:spcPct val="0"/>
              </a:spcAft>
              <a:defRPr sz="4000" b="1">
                <a:solidFill>
                  <a:srgbClr val="0084A9"/>
                </a:solidFill>
                <a:latin typeface="Arial" charset="0"/>
                <a:ea typeface="MS PGothic" pitchFamily="34" charset="-128"/>
                <a:cs typeface="ＭＳ Ｐゴシック" charset="0"/>
              </a:defRPr>
            </a:lvl2pPr>
            <a:lvl3pPr algn="l" defTabSz="457200" rtl="0" eaLnBrk="0" fontAlgn="base" hangingPunct="0">
              <a:spcBef>
                <a:spcPct val="0"/>
              </a:spcBef>
              <a:spcAft>
                <a:spcPct val="0"/>
              </a:spcAft>
              <a:defRPr sz="4000" b="1">
                <a:solidFill>
                  <a:srgbClr val="0084A9"/>
                </a:solidFill>
                <a:latin typeface="Arial" charset="0"/>
                <a:ea typeface="MS PGothic" pitchFamily="34" charset="-128"/>
                <a:cs typeface="ＭＳ Ｐゴシック" charset="0"/>
              </a:defRPr>
            </a:lvl3pPr>
            <a:lvl4pPr algn="l" defTabSz="457200" rtl="0" eaLnBrk="0" fontAlgn="base" hangingPunct="0">
              <a:spcBef>
                <a:spcPct val="0"/>
              </a:spcBef>
              <a:spcAft>
                <a:spcPct val="0"/>
              </a:spcAft>
              <a:defRPr sz="4000" b="1">
                <a:solidFill>
                  <a:srgbClr val="0084A9"/>
                </a:solidFill>
                <a:latin typeface="Arial" charset="0"/>
                <a:ea typeface="MS PGothic" pitchFamily="34" charset="-128"/>
                <a:cs typeface="ＭＳ Ｐゴシック" charset="0"/>
              </a:defRPr>
            </a:lvl4pPr>
            <a:lvl5pPr algn="l" defTabSz="457200" rtl="0" eaLnBrk="0" fontAlgn="base" hangingPunct="0">
              <a:spcBef>
                <a:spcPct val="0"/>
              </a:spcBef>
              <a:spcAft>
                <a:spcPct val="0"/>
              </a:spcAft>
              <a:defRPr sz="4000" b="1">
                <a:solidFill>
                  <a:srgbClr val="0084A9"/>
                </a:solidFill>
                <a:latin typeface="Arial" charset="0"/>
                <a:ea typeface="MS PGothic" pitchFamily="34" charset="-128"/>
                <a:cs typeface="ＭＳ Ｐゴシック" charset="0"/>
              </a:defRPr>
            </a:lvl5pPr>
            <a:lvl6pPr marL="457200" algn="l" defTabSz="457200" rtl="0" fontAlgn="base">
              <a:spcBef>
                <a:spcPct val="0"/>
              </a:spcBef>
              <a:spcAft>
                <a:spcPct val="0"/>
              </a:spcAft>
              <a:defRPr sz="4000" b="1">
                <a:solidFill>
                  <a:srgbClr val="0084A9"/>
                </a:solidFill>
                <a:latin typeface="Arial" charset="0"/>
                <a:ea typeface="ＭＳ Ｐゴシック" charset="0"/>
                <a:cs typeface="ＭＳ Ｐゴシック" charset="0"/>
              </a:defRPr>
            </a:lvl6pPr>
            <a:lvl7pPr marL="914400" algn="l" defTabSz="457200" rtl="0" fontAlgn="base">
              <a:spcBef>
                <a:spcPct val="0"/>
              </a:spcBef>
              <a:spcAft>
                <a:spcPct val="0"/>
              </a:spcAft>
              <a:defRPr sz="4000" b="1">
                <a:solidFill>
                  <a:srgbClr val="0084A9"/>
                </a:solidFill>
                <a:latin typeface="Arial" charset="0"/>
                <a:ea typeface="ＭＳ Ｐゴシック" charset="0"/>
                <a:cs typeface="ＭＳ Ｐゴシック" charset="0"/>
              </a:defRPr>
            </a:lvl7pPr>
            <a:lvl8pPr marL="1371600" algn="l" defTabSz="457200" rtl="0" fontAlgn="base">
              <a:spcBef>
                <a:spcPct val="0"/>
              </a:spcBef>
              <a:spcAft>
                <a:spcPct val="0"/>
              </a:spcAft>
              <a:defRPr sz="4000" b="1">
                <a:solidFill>
                  <a:srgbClr val="0084A9"/>
                </a:solidFill>
                <a:latin typeface="Arial" charset="0"/>
                <a:ea typeface="ＭＳ Ｐゴシック" charset="0"/>
                <a:cs typeface="ＭＳ Ｐゴシック" charset="0"/>
              </a:defRPr>
            </a:lvl8pPr>
            <a:lvl9pPr marL="1828800" algn="l" defTabSz="457200" rtl="0" fontAlgn="base">
              <a:spcBef>
                <a:spcPct val="0"/>
              </a:spcBef>
              <a:spcAft>
                <a:spcPct val="0"/>
              </a:spcAft>
              <a:defRPr sz="4000" b="1">
                <a:solidFill>
                  <a:srgbClr val="0084A9"/>
                </a:solidFill>
                <a:latin typeface="Arial" charset="0"/>
                <a:ea typeface="ＭＳ Ｐゴシック" charset="0"/>
                <a:cs typeface="ＭＳ Ｐゴシック" charset="0"/>
              </a:defRPr>
            </a:lvl9pPr>
          </a:lstStyle>
          <a:p>
            <a:r>
              <a:rPr lang="en-US" sz="3600" b="0" dirty="0">
                <a:solidFill>
                  <a:schemeClr val="tx1"/>
                </a:solidFill>
                <a:latin typeface="Rockwell" panose="02060603020205020403" pitchFamily="18" charset="0"/>
              </a:rPr>
              <a:t>#3 “Tuesdays for Teachers”</a:t>
            </a:r>
          </a:p>
        </p:txBody>
      </p:sp>
      <p:sp>
        <p:nvSpPr>
          <p:cNvPr id="5" name="Content Placeholder 4"/>
          <p:cNvSpPr>
            <a:spLocks noGrp="1"/>
          </p:cNvSpPr>
          <p:nvPr>
            <p:ph idx="1"/>
          </p:nvPr>
        </p:nvSpPr>
        <p:spPr>
          <a:xfrm>
            <a:off x="286439" y="1817796"/>
            <a:ext cx="3712684" cy="3684102"/>
          </a:xfrm>
        </p:spPr>
        <p:txBody>
          <a:bodyPr/>
          <a:lstStyle/>
          <a:p>
            <a:r>
              <a:rPr lang="en-US" sz="2600" dirty="0"/>
              <a:t>Recorded presentation</a:t>
            </a:r>
          </a:p>
          <a:p>
            <a:r>
              <a:rPr lang="en-US" sz="2600" dirty="0"/>
              <a:t>Slideshow document</a:t>
            </a:r>
          </a:p>
          <a:p>
            <a:r>
              <a:rPr lang="en-US" sz="2600" dirty="0"/>
              <a:t>Resources – including strategies &amp; classroom activities</a:t>
            </a:r>
          </a:p>
          <a:p>
            <a:r>
              <a:rPr lang="en-US" sz="2600" dirty="0"/>
              <a:t>More . . . </a:t>
            </a:r>
          </a:p>
        </p:txBody>
      </p:sp>
      <p:sp>
        <p:nvSpPr>
          <p:cNvPr id="8" name="Slide Number Placeholder 3"/>
          <p:cNvSpPr>
            <a:spLocks noGrp="1"/>
          </p:cNvSpPr>
          <p:nvPr>
            <p:ph type="sldNum" sz="quarter" idx="4294967295"/>
          </p:nvPr>
        </p:nvSpPr>
        <p:spPr bwMode="auto">
          <a:xfrm>
            <a:off x="457200" y="6299200"/>
            <a:ext cx="458788" cy="322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30000"/>
              </a:lnSpc>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lnSpc>
                <a:spcPct val="130000"/>
              </a:lnSpc>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lnSpc>
                <a:spcPct val="130000"/>
              </a:lnSpc>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nSpc>
                <a:spcPct val="100000"/>
              </a:lnSpc>
              <a:spcBef>
                <a:spcPct val="0"/>
              </a:spcBef>
              <a:buFontTx/>
              <a:buNone/>
            </a:pPr>
            <a:fld id="{E0457F42-EE1D-454C-8A72-001C7A07B269}" type="slidenum">
              <a:rPr lang="en-US" altLang="en-US" sz="1200" smtClean="0">
                <a:solidFill>
                  <a:srgbClr val="0084A9"/>
                </a:solidFill>
              </a:rPr>
              <a:pPr>
                <a:lnSpc>
                  <a:spcPct val="100000"/>
                </a:lnSpc>
                <a:spcBef>
                  <a:spcPct val="0"/>
                </a:spcBef>
                <a:buFontTx/>
                <a:buNone/>
              </a:pPr>
              <a:t>84</a:t>
            </a:fld>
            <a:endParaRPr lang="en-US" altLang="en-US" sz="1200" dirty="0">
              <a:solidFill>
                <a:srgbClr val="0084A9"/>
              </a:solidFill>
            </a:endParaRPr>
          </a:p>
        </p:txBody>
      </p:sp>
      <p:sp>
        <p:nvSpPr>
          <p:cNvPr id="2" name="Rectangle 1"/>
          <p:cNvSpPr/>
          <p:nvPr/>
        </p:nvSpPr>
        <p:spPr>
          <a:xfrm>
            <a:off x="332934" y="4466139"/>
            <a:ext cx="1223134" cy="369332"/>
          </a:xfrm>
          <a:prstGeom prst="rect">
            <a:avLst/>
          </a:prstGeom>
        </p:spPr>
        <p:txBody>
          <a:bodyPr wrap="square">
            <a:spAutoFit/>
          </a:bodyPr>
          <a:lstStyle/>
          <a:p>
            <a:pPr marL="0" indent="0">
              <a:buNone/>
            </a:pPr>
            <a:r>
              <a:rPr lang="en-US" dirty="0">
                <a:hlinkClick r:id="rId4"/>
              </a:rPr>
              <a:t>Webinars</a:t>
            </a:r>
            <a:r>
              <a:rPr lang="en-US" dirty="0"/>
              <a:t> </a:t>
            </a:r>
          </a:p>
        </p:txBody>
      </p:sp>
      <p:pic>
        <p:nvPicPr>
          <p:cNvPr id="3" name="Picture 2">
            <a:extLst>
              <a:ext uri="{FF2B5EF4-FFF2-40B4-BE49-F238E27FC236}">
                <a16:creationId xmlns:a16="http://schemas.microsoft.com/office/drawing/2014/main" id="{EA359750-7365-4BA0-A62F-9BDE847279FE}"/>
              </a:ext>
            </a:extLst>
          </p:cNvPr>
          <p:cNvPicPr>
            <a:picLocks noChangeAspect="1"/>
          </p:cNvPicPr>
          <p:nvPr/>
        </p:nvPicPr>
        <p:blipFill>
          <a:blip r:embed="rId5"/>
          <a:stretch>
            <a:fillRect/>
          </a:stretch>
        </p:blipFill>
        <p:spPr>
          <a:xfrm>
            <a:off x="4092785" y="1972560"/>
            <a:ext cx="4893408" cy="3250366"/>
          </a:xfrm>
          <a:prstGeom prst="rect">
            <a:avLst/>
          </a:prstGeom>
        </p:spPr>
      </p:pic>
    </p:spTree>
    <p:custDataLst>
      <p:tags r:id="rId1"/>
    </p:custDataLst>
    <p:extLst>
      <p:ext uri="{BB962C8B-B14F-4D97-AF65-F5344CB8AC3E}">
        <p14:creationId xmlns:p14="http://schemas.microsoft.com/office/powerpoint/2010/main" val="66768832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#4 In Session </a:t>
            </a:r>
          </a:p>
        </p:txBody>
      </p:sp>
      <p:sp>
        <p:nvSpPr>
          <p:cNvPr id="5" name="Slide Number Placeholder 4"/>
          <p:cNvSpPr>
            <a:spLocks noGrp="1"/>
          </p:cNvSpPr>
          <p:nvPr>
            <p:ph type="sldNum" sz="quarter" idx="12"/>
          </p:nvPr>
        </p:nvSpPr>
        <p:spPr/>
        <p:txBody>
          <a:bodyPr/>
          <a:lstStyle/>
          <a:p>
            <a:pPr>
              <a:defRPr/>
            </a:pPr>
            <a:fld id="{3F7F100E-734D-9541-8A1D-913EFCAA92B9}" type="slidenum">
              <a:rPr lang="en-US" smtClean="0"/>
              <a:pPr>
                <a:defRPr/>
              </a:pPr>
              <a:t>85</a:t>
            </a:fld>
            <a:endParaRPr lang="en-US" dirty="0"/>
          </a:p>
        </p:txBody>
      </p:sp>
      <p:sp>
        <p:nvSpPr>
          <p:cNvPr id="3" name="Content Placeholder 2"/>
          <p:cNvSpPr>
            <a:spLocks noGrp="1"/>
          </p:cNvSpPr>
          <p:nvPr>
            <p:ph sz="half" idx="4294967295"/>
          </p:nvPr>
        </p:nvSpPr>
        <p:spPr>
          <a:xfrm>
            <a:off x="469455" y="1344096"/>
            <a:ext cx="3658045" cy="3215204"/>
          </a:xfrm>
        </p:spPr>
        <p:txBody>
          <a:bodyPr>
            <a:normAutofit/>
          </a:bodyPr>
          <a:lstStyle/>
          <a:p>
            <a:r>
              <a:rPr lang="en-US" dirty="0"/>
              <a:t>Monthly newsletter</a:t>
            </a:r>
          </a:p>
          <a:p>
            <a:r>
              <a:rPr lang="en-US" dirty="0"/>
              <a:t>Easy sign-up</a:t>
            </a:r>
          </a:p>
          <a:p>
            <a:r>
              <a:rPr lang="en-US" dirty="0"/>
              <a:t>Topics of interest to adult educators</a:t>
            </a:r>
          </a:p>
          <a:p>
            <a:r>
              <a:rPr lang="en-US" dirty="0"/>
              <a:t>Focus on changes that impact you </a:t>
            </a:r>
            <a:r>
              <a:rPr lang="en-US" u="sng" dirty="0"/>
              <a:t>and</a:t>
            </a:r>
            <a:r>
              <a:rPr lang="en-US" dirty="0"/>
              <a:t> your students</a:t>
            </a:r>
          </a:p>
          <a:p>
            <a:r>
              <a:rPr lang="en-US" dirty="0"/>
              <a:t>Promotions US based</a:t>
            </a:r>
          </a:p>
        </p:txBody>
      </p:sp>
      <p:pic>
        <p:nvPicPr>
          <p:cNvPr id="7" name="Picture 6">
            <a:extLst>
              <a:ext uri="{FF2B5EF4-FFF2-40B4-BE49-F238E27FC236}">
                <a16:creationId xmlns:a16="http://schemas.microsoft.com/office/drawing/2014/main" id="{2F4C6D75-32C8-4D41-9473-A2876E251686}"/>
              </a:ext>
            </a:extLst>
          </p:cNvPr>
          <p:cNvPicPr>
            <a:picLocks noChangeAspect="1"/>
          </p:cNvPicPr>
          <p:nvPr/>
        </p:nvPicPr>
        <p:blipFill>
          <a:blip r:embed="rId3"/>
          <a:stretch>
            <a:fillRect/>
          </a:stretch>
        </p:blipFill>
        <p:spPr>
          <a:xfrm>
            <a:off x="4350317" y="742259"/>
            <a:ext cx="4577659" cy="5046133"/>
          </a:xfrm>
          <a:prstGeom prst="rect">
            <a:avLst/>
          </a:prstGeom>
          <a:ln w="38100">
            <a:solidFill>
              <a:schemeClr val="tx1"/>
            </a:solidFill>
          </a:ln>
          <a:effectLst>
            <a:outerShdw blurRad="50800" dist="38100" dir="5400000" algn="t" rotWithShape="0">
              <a:prstClr val="black">
                <a:alpha val="40000"/>
              </a:prstClr>
            </a:outerShdw>
          </a:effectLst>
        </p:spPr>
      </p:pic>
      <p:sp>
        <p:nvSpPr>
          <p:cNvPr id="8" name="Rectangle 7">
            <a:extLst>
              <a:ext uri="{FF2B5EF4-FFF2-40B4-BE49-F238E27FC236}">
                <a16:creationId xmlns:a16="http://schemas.microsoft.com/office/drawing/2014/main" id="{BD427C81-3461-4D08-80F6-AD591A87F56E}"/>
              </a:ext>
            </a:extLst>
          </p:cNvPr>
          <p:cNvSpPr/>
          <p:nvPr/>
        </p:nvSpPr>
        <p:spPr>
          <a:xfrm>
            <a:off x="686594" y="5213077"/>
            <a:ext cx="3140339" cy="369332"/>
          </a:xfrm>
          <a:prstGeom prst="rect">
            <a:avLst/>
          </a:prstGeom>
        </p:spPr>
        <p:txBody>
          <a:bodyPr wrap="square">
            <a:spAutoFit/>
          </a:bodyPr>
          <a:lstStyle/>
          <a:p>
            <a:r>
              <a:rPr lang="en-US" dirty="0">
                <a:hlinkClick r:id="rId4"/>
              </a:rPr>
              <a:t>https://ged.com/in-session/</a:t>
            </a:r>
            <a:r>
              <a:rPr lang="en-US" dirty="0"/>
              <a:t> </a:t>
            </a:r>
          </a:p>
        </p:txBody>
      </p:sp>
    </p:spTree>
    <p:extLst>
      <p:ext uri="{BB962C8B-B14F-4D97-AF65-F5344CB8AC3E}">
        <p14:creationId xmlns:p14="http://schemas.microsoft.com/office/powerpoint/2010/main" val="38912681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#5 Tutorials </a:t>
            </a:r>
          </a:p>
        </p:txBody>
      </p:sp>
      <p:sp>
        <p:nvSpPr>
          <p:cNvPr id="5" name="Slide Number Placeholder 4"/>
          <p:cNvSpPr>
            <a:spLocks noGrp="1"/>
          </p:cNvSpPr>
          <p:nvPr>
            <p:ph type="sldNum" sz="quarter" idx="12"/>
          </p:nvPr>
        </p:nvSpPr>
        <p:spPr/>
        <p:txBody>
          <a:bodyPr/>
          <a:lstStyle/>
          <a:p>
            <a:pPr>
              <a:defRPr/>
            </a:pPr>
            <a:fld id="{3F7F100E-734D-9541-8A1D-913EFCAA92B9}" type="slidenum">
              <a:rPr lang="en-US" smtClean="0"/>
              <a:pPr>
                <a:defRPr/>
              </a:pPr>
              <a:t>86</a:t>
            </a:fld>
            <a:endParaRPr lang="en-US" dirty="0"/>
          </a:p>
        </p:txBody>
      </p:sp>
      <p:sp>
        <p:nvSpPr>
          <p:cNvPr id="3" name="Content Placeholder 2"/>
          <p:cNvSpPr>
            <a:spLocks noGrp="1"/>
          </p:cNvSpPr>
          <p:nvPr>
            <p:ph sz="half" idx="4294967295"/>
          </p:nvPr>
        </p:nvSpPr>
        <p:spPr>
          <a:xfrm>
            <a:off x="362298" y="1286049"/>
            <a:ext cx="8391525" cy="1952537"/>
          </a:xfrm>
        </p:spPr>
        <p:txBody>
          <a:bodyPr>
            <a:normAutofit/>
          </a:bodyPr>
          <a:lstStyle/>
          <a:p>
            <a:r>
              <a:rPr lang="en-US" dirty="0"/>
              <a:t>Ensures no surprises on test day</a:t>
            </a:r>
          </a:p>
          <a:p>
            <a:r>
              <a:rPr lang="en-US" dirty="0"/>
              <a:t>Opportunity to practice and build skills</a:t>
            </a:r>
          </a:p>
          <a:p>
            <a:r>
              <a:rPr lang="en-US" dirty="0"/>
              <a:t>Familiarity can lead to better performance</a:t>
            </a:r>
          </a:p>
        </p:txBody>
      </p:sp>
      <p:pic>
        <p:nvPicPr>
          <p:cNvPr id="4" name="Picture 3">
            <a:extLst>
              <a:ext uri="{FF2B5EF4-FFF2-40B4-BE49-F238E27FC236}">
                <a16:creationId xmlns:a16="http://schemas.microsoft.com/office/drawing/2014/main" id="{D51C0F76-0F8B-449A-B1FB-6DE28BB786EB}"/>
              </a:ext>
            </a:extLst>
          </p:cNvPr>
          <p:cNvPicPr>
            <a:picLocks noChangeAspect="1"/>
          </p:cNvPicPr>
          <p:nvPr/>
        </p:nvPicPr>
        <p:blipFill>
          <a:blip r:embed="rId3"/>
          <a:stretch>
            <a:fillRect/>
          </a:stretch>
        </p:blipFill>
        <p:spPr>
          <a:xfrm>
            <a:off x="945397" y="3064561"/>
            <a:ext cx="7253206" cy="3146612"/>
          </a:xfrm>
          <a:prstGeom prst="rect">
            <a:avLst/>
          </a:prstGeom>
        </p:spPr>
      </p:pic>
      <p:sp>
        <p:nvSpPr>
          <p:cNvPr id="6" name="TextBox 5">
            <a:extLst>
              <a:ext uri="{FF2B5EF4-FFF2-40B4-BE49-F238E27FC236}">
                <a16:creationId xmlns:a16="http://schemas.microsoft.com/office/drawing/2014/main" id="{07699727-16A4-4965-AAFB-394E84588C53}"/>
              </a:ext>
            </a:extLst>
          </p:cNvPr>
          <p:cNvSpPr txBox="1"/>
          <p:nvPr/>
        </p:nvSpPr>
        <p:spPr>
          <a:xfrm>
            <a:off x="6584060" y="1270026"/>
            <a:ext cx="1878014"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hlinkClick r:id="rId4"/>
              </a:rPr>
              <a:t>Tutorials</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1857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#6 Free Practice Tests </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7F100E-734D-9541-8A1D-913EFCAA92B9}"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US" sz="900" b="0" i="0" u="none" strike="noStrike" kern="1200" cap="none" spc="0" normalizeH="0" baseline="0" noProof="0" dirty="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sp>
        <p:nvSpPr>
          <p:cNvPr id="3" name="Content Placeholder 2"/>
          <p:cNvSpPr>
            <a:spLocks noGrp="1"/>
          </p:cNvSpPr>
          <p:nvPr>
            <p:ph sz="half" idx="4294967295"/>
          </p:nvPr>
        </p:nvSpPr>
        <p:spPr>
          <a:xfrm>
            <a:off x="362298" y="1286049"/>
            <a:ext cx="8391525" cy="1952537"/>
          </a:xfrm>
        </p:spPr>
        <p:txBody>
          <a:bodyPr>
            <a:normAutofit/>
          </a:bodyPr>
          <a:lstStyle/>
          <a:p>
            <a:r>
              <a:rPr lang="en-US" dirty="0"/>
              <a:t>All 4 content areas</a:t>
            </a:r>
          </a:p>
          <a:p>
            <a:r>
              <a:rPr lang="en-US" dirty="0"/>
              <a:t>10 questions on each test</a:t>
            </a:r>
          </a:p>
          <a:p>
            <a:r>
              <a:rPr lang="en-US" dirty="0"/>
              <a:t>Answer Explanations </a:t>
            </a:r>
          </a:p>
        </p:txBody>
      </p:sp>
      <p:sp>
        <p:nvSpPr>
          <p:cNvPr id="6" name="TextBox 5">
            <a:extLst>
              <a:ext uri="{FF2B5EF4-FFF2-40B4-BE49-F238E27FC236}">
                <a16:creationId xmlns:a16="http://schemas.microsoft.com/office/drawing/2014/main" id="{07699727-16A4-4965-AAFB-394E84588C53}"/>
              </a:ext>
            </a:extLst>
          </p:cNvPr>
          <p:cNvSpPr txBox="1"/>
          <p:nvPr/>
        </p:nvSpPr>
        <p:spPr>
          <a:xfrm>
            <a:off x="4572000" y="1542740"/>
            <a:ext cx="38900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rPr>
              <a:t>Free Practice Tests</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EFDDA0F4-9B55-4DA4-B8D0-ED207888EA6F}"/>
              </a:ext>
            </a:extLst>
          </p:cNvPr>
          <p:cNvPicPr>
            <a:picLocks noChangeAspect="1"/>
          </p:cNvPicPr>
          <p:nvPr/>
        </p:nvPicPr>
        <p:blipFill>
          <a:blip r:embed="rId4"/>
          <a:stretch>
            <a:fillRect/>
          </a:stretch>
        </p:blipFill>
        <p:spPr>
          <a:xfrm>
            <a:off x="502433" y="2599719"/>
            <a:ext cx="6543675" cy="3952875"/>
          </a:xfrm>
          <a:prstGeom prst="rect">
            <a:avLst/>
          </a:prstGeom>
        </p:spPr>
      </p:pic>
      <p:sp>
        <p:nvSpPr>
          <p:cNvPr id="8" name="Oval 7">
            <a:extLst>
              <a:ext uri="{FF2B5EF4-FFF2-40B4-BE49-F238E27FC236}">
                <a16:creationId xmlns:a16="http://schemas.microsoft.com/office/drawing/2014/main" id="{D0B08EBF-BF81-458C-9573-37C476442480}"/>
              </a:ext>
            </a:extLst>
          </p:cNvPr>
          <p:cNvSpPr/>
          <p:nvPr/>
        </p:nvSpPr>
        <p:spPr>
          <a:xfrm>
            <a:off x="721895" y="4163953"/>
            <a:ext cx="2087769" cy="596546"/>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791286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#7 Study Guides </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7F100E-734D-9541-8A1D-913EFCAA92B9}"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US" sz="900" b="0" i="0" u="none" strike="noStrike" kern="1200" cap="none" spc="0" normalizeH="0" baseline="0" noProof="0" dirty="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sp>
        <p:nvSpPr>
          <p:cNvPr id="3" name="Content Placeholder 2"/>
          <p:cNvSpPr>
            <a:spLocks noGrp="1"/>
          </p:cNvSpPr>
          <p:nvPr>
            <p:ph sz="half" idx="4294967295"/>
          </p:nvPr>
        </p:nvSpPr>
        <p:spPr>
          <a:xfrm>
            <a:off x="362298" y="1286049"/>
            <a:ext cx="8391525" cy="1952537"/>
          </a:xfrm>
        </p:spPr>
        <p:txBody>
          <a:bodyPr>
            <a:normAutofit/>
          </a:bodyPr>
          <a:lstStyle/>
          <a:p>
            <a:r>
              <a:rPr lang="en-US" dirty="0"/>
              <a:t>All 4 content areas</a:t>
            </a:r>
          </a:p>
          <a:p>
            <a:r>
              <a:rPr lang="en-US" dirty="0"/>
              <a:t>Describes what you need to know about the test</a:t>
            </a:r>
          </a:p>
          <a:p>
            <a:r>
              <a:rPr lang="en-US" dirty="0"/>
              <a:t>Describes the skills with example questions</a:t>
            </a:r>
          </a:p>
        </p:txBody>
      </p:sp>
      <p:sp>
        <p:nvSpPr>
          <p:cNvPr id="6" name="TextBox 5">
            <a:extLst>
              <a:ext uri="{FF2B5EF4-FFF2-40B4-BE49-F238E27FC236}">
                <a16:creationId xmlns:a16="http://schemas.microsoft.com/office/drawing/2014/main" id="{07699727-16A4-4965-AAFB-394E84588C53}"/>
              </a:ext>
            </a:extLst>
          </p:cNvPr>
          <p:cNvSpPr txBox="1"/>
          <p:nvPr/>
        </p:nvSpPr>
        <p:spPr>
          <a:xfrm>
            <a:off x="6213265" y="884782"/>
            <a:ext cx="30640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rPr>
              <a:t>Study Guides</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EFDDA0F4-9B55-4DA4-B8D0-ED207888EA6F}"/>
              </a:ext>
            </a:extLst>
          </p:cNvPr>
          <p:cNvPicPr>
            <a:picLocks noChangeAspect="1"/>
          </p:cNvPicPr>
          <p:nvPr/>
        </p:nvPicPr>
        <p:blipFill>
          <a:blip r:embed="rId4"/>
          <a:stretch>
            <a:fillRect/>
          </a:stretch>
        </p:blipFill>
        <p:spPr>
          <a:xfrm>
            <a:off x="502433" y="2599719"/>
            <a:ext cx="6543675" cy="3952875"/>
          </a:xfrm>
          <a:prstGeom prst="rect">
            <a:avLst/>
          </a:prstGeom>
        </p:spPr>
      </p:pic>
      <p:sp>
        <p:nvSpPr>
          <p:cNvPr id="8" name="Oval 7">
            <a:extLst>
              <a:ext uri="{FF2B5EF4-FFF2-40B4-BE49-F238E27FC236}">
                <a16:creationId xmlns:a16="http://schemas.microsoft.com/office/drawing/2014/main" id="{D0B08EBF-BF81-458C-9573-37C476442480}"/>
              </a:ext>
            </a:extLst>
          </p:cNvPr>
          <p:cNvSpPr/>
          <p:nvPr/>
        </p:nvSpPr>
        <p:spPr>
          <a:xfrm>
            <a:off x="3946358" y="4163953"/>
            <a:ext cx="2087769" cy="596546"/>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81815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#8 FAQs</a:t>
            </a:r>
          </a:p>
        </p:txBody>
      </p:sp>
      <p:sp>
        <p:nvSpPr>
          <p:cNvPr id="4" name="Slide Number Placeholder 3"/>
          <p:cNvSpPr>
            <a:spLocks noGrp="1"/>
          </p:cNvSpPr>
          <p:nvPr>
            <p:ph type="sldNum" sz="quarter" idx="12"/>
          </p:nvPr>
        </p:nvSpPr>
        <p:spPr/>
        <p:txBody>
          <a:bodyPr/>
          <a:lstStyle/>
          <a:p>
            <a:pPr>
              <a:defRPr/>
            </a:pPr>
            <a:fld id="{767ED845-3D44-4922-9A0F-A625456B78BD}" type="slidenum">
              <a:rPr lang="en-US" smtClean="0"/>
              <a:pPr>
                <a:defRPr/>
              </a:pPr>
              <a:t>89</a:t>
            </a:fld>
            <a:endParaRPr lang="en-US" dirty="0"/>
          </a:p>
        </p:txBody>
      </p:sp>
      <p:sp>
        <p:nvSpPr>
          <p:cNvPr id="7" name="Rectangle 6">
            <a:extLst>
              <a:ext uri="{FF2B5EF4-FFF2-40B4-BE49-F238E27FC236}">
                <a16:creationId xmlns:a16="http://schemas.microsoft.com/office/drawing/2014/main" id="{08C90290-CFB6-486A-8752-6D7C0D1B9D01}"/>
              </a:ext>
            </a:extLst>
          </p:cNvPr>
          <p:cNvSpPr/>
          <p:nvPr/>
        </p:nvSpPr>
        <p:spPr>
          <a:xfrm>
            <a:off x="457199" y="1887722"/>
            <a:ext cx="3539068" cy="461665"/>
          </a:xfrm>
          <a:prstGeom prst="rect">
            <a:avLst/>
          </a:prstGeom>
        </p:spPr>
        <p:txBody>
          <a:bodyPr wrap="square">
            <a:spAutoFit/>
          </a:bodyPr>
          <a:lstStyle/>
          <a:p>
            <a:r>
              <a:rPr lang="en-US" sz="2400" dirty="0">
                <a:hlinkClick r:id="rId3"/>
              </a:rPr>
              <a:t>International FAQs</a:t>
            </a:r>
            <a:endParaRPr lang="en-US" sz="2400" dirty="0"/>
          </a:p>
        </p:txBody>
      </p:sp>
      <p:pic>
        <p:nvPicPr>
          <p:cNvPr id="2" name="Picture 1">
            <a:extLst>
              <a:ext uri="{FF2B5EF4-FFF2-40B4-BE49-F238E27FC236}">
                <a16:creationId xmlns:a16="http://schemas.microsoft.com/office/drawing/2014/main" id="{7A578F1B-5975-46D9-A034-7FE65BB494C8}"/>
              </a:ext>
            </a:extLst>
          </p:cNvPr>
          <p:cNvPicPr>
            <a:picLocks noChangeAspect="1"/>
          </p:cNvPicPr>
          <p:nvPr/>
        </p:nvPicPr>
        <p:blipFill>
          <a:blip r:embed="rId4"/>
          <a:stretch>
            <a:fillRect/>
          </a:stretch>
        </p:blipFill>
        <p:spPr>
          <a:xfrm>
            <a:off x="0" y="2818819"/>
            <a:ext cx="9144000" cy="1902279"/>
          </a:xfrm>
          <a:prstGeom prst="rect">
            <a:avLst/>
          </a:prstGeom>
        </p:spPr>
      </p:pic>
    </p:spTree>
    <p:extLst>
      <p:ext uri="{BB962C8B-B14F-4D97-AF65-F5344CB8AC3E}">
        <p14:creationId xmlns:p14="http://schemas.microsoft.com/office/powerpoint/2010/main" val="3361988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301083" y="525108"/>
            <a:ext cx="8513956" cy="626359"/>
          </a:xfrm>
        </p:spPr>
        <p:txBody>
          <a:bodyPr>
            <a:normAutofit/>
          </a:bodyPr>
          <a:lstStyle/>
          <a:p>
            <a:r>
              <a:rPr lang="en-US" altLang="en-US" dirty="0"/>
              <a:t>Test Structure and Forms Equivalence</a:t>
            </a:r>
          </a:p>
        </p:txBody>
      </p:sp>
      <p:sp>
        <p:nvSpPr>
          <p:cNvPr id="17410" name="Content Placeholder 2"/>
          <p:cNvSpPr>
            <a:spLocks noGrp="1"/>
          </p:cNvSpPr>
          <p:nvPr>
            <p:ph idx="1"/>
          </p:nvPr>
        </p:nvSpPr>
        <p:spPr>
          <a:xfrm>
            <a:off x="457200" y="1290516"/>
            <a:ext cx="8229600" cy="5008684"/>
          </a:xfrm>
        </p:spPr>
        <p:txBody>
          <a:bodyPr>
            <a:normAutofit/>
          </a:bodyPr>
          <a:lstStyle/>
          <a:p>
            <a:pPr marL="0" indent="0">
              <a:buNone/>
            </a:pPr>
            <a:endParaRPr lang="en-US" altLang="en-US" dirty="0"/>
          </a:p>
          <a:p>
            <a:pPr marL="0" indent="0">
              <a:buNone/>
            </a:pPr>
            <a:r>
              <a:rPr lang="en-US" altLang="en-US" dirty="0"/>
              <a:t>The scale for each content test is 100 – 200 with passing set at 145</a:t>
            </a:r>
          </a:p>
          <a:p>
            <a:endParaRPr lang="en-US" altLang="en-US" dirty="0"/>
          </a:p>
          <a:p>
            <a:pPr marL="0" indent="0">
              <a:buNone/>
            </a:pPr>
            <a:r>
              <a:rPr lang="en-US" altLang="en-US" dirty="0"/>
              <a:t>How many questions do my students need to get right to pass?</a:t>
            </a:r>
          </a:p>
          <a:p>
            <a:pPr lvl="1"/>
            <a:r>
              <a:rPr lang="en-US" altLang="en-US" dirty="0"/>
              <a:t>We </a:t>
            </a:r>
            <a:r>
              <a:rPr lang="en-US" altLang="en-US" b="1" dirty="0"/>
              <a:t>don’t share </a:t>
            </a:r>
            <a:r>
              <a:rPr lang="en-US" altLang="en-US" dirty="0"/>
              <a:t>that information because it </a:t>
            </a:r>
          </a:p>
          <a:p>
            <a:pPr lvl="2"/>
            <a:r>
              <a:rPr lang="en-US" altLang="en-US" sz="1950" dirty="0"/>
              <a:t>Differs slightly from form to form and </a:t>
            </a:r>
          </a:p>
          <a:p>
            <a:pPr lvl="2"/>
            <a:r>
              <a:rPr lang="en-US" altLang="en-US" sz="1950" dirty="0"/>
              <a:t>Differs slightly by content area</a:t>
            </a:r>
          </a:p>
          <a:p>
            <a:pPr lvl="2"/>
            <a:endParaRPr lang="en-US" altLang="en-US" sz="2200" dirty="0"/>
          </a:p>
          <a:p>
            <a:pPr lvl="1"/>
            <a:r>
              <a:rPr lang="en-US" altLang="en-US" dirty="0"/>
              <a:t>The </a:t>
            </a:r>
            <a:r>
              <a:rPr lang="en-US" altLang="en-US" b="1" dirty="0"/>
              <a:t>minimum</a:t>
            </a:r>
            <a:r>
              <a:rPr lang="en-US" altLang="en-US" dirty="0"/>
              <a:t> score for HSE requires around 40% of the total raw score points</a:t>
            </a:r>
          </a:p>
          <a:p>
            <a:pPr lvl="2"/>
            <a:r>
              <a:rPr lang="en-US" altLang="en-US" sz="1950" dirty="0"/>
              <a:t>Remaining score points are distributed between 146 and 200 scaled score points</a:t>
            </a:r>
          </a:p>
        </p:txBody>
      </p:sp>
      <p:sp>
        <p:nvSpPr>
          <p:cNvPr id="17411" name="Slide Number Placeholder 3"/>
          <p:cNvSpPr>
            <a:spLocks noGrp="1"/>
          </p:cNvSpPr>
          <p:nvPr>
            <p:ph type="sldNum" sz="quarter" idx="4294967295"/>
          </p:nvPr>
        </p:nvSpPr>
        <p:spPr bwMode="auto">
          <a:xfrm>
            <a:off x="457200" y="6299200"/>
            <a:ext cx="458788" cy="322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089055C-BC8F-419A-9198-9A1538B4A609}" type="slidenum">
              <a:rPr lang="en-US" altLang="en-US" sz="1200">
                <a:solidFill>
                  <a:srgbClr val="0084A9"/>
                </a:solidFill>
              </a:rPr>
              <a:pPr/>
              <a:t>9</a:t>
            </a:fld>
            <a:endParaRPr lang="en-US" altLang="en-US" sz="1200">
              <a:solidFill>
                <a:srgbClr val="0084A9"/>
              </a:solidFill>
            </a:endParaRPr>
          </a:p>
        </p:txBody>
      </p:sp>
    </p:spTree>
    <p:extLst>
      <p:ext uri="{BB962C8B-B14F-4D97-AF65-F5344CB8AC3E}">
        <p14:creationId xmlns:p14="http://schemas.microsoft.com/office/powerpoint/2010/main" val="9347370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4"/>
          <p:cNvSpPr>
            <a:spLocks noGrp="1"/>
          </p:cNvSpPr>
          <p:nvPr>
            <p:ph type="title"/>
          </p:nvPr>
        </p:nvSpPr>
        <p:spPr>
          <a:xfrm>
            <a:off x="457200" y="484613"/>
            <a:ext cx="8229600" cy="798513"/>
          </a:xfrm>
        </p:spPr>
        <p:txBody>
          <a:bodyPr>
            <a:normAutofit/>
          </a:bodyPr>
          <a:lstStyle/>
          <a:p>
            <a:r>
              <a:rPr lang="en-US" altLang="en-US" sz="3600" dirty="0"/>
              <a:t>#9 GED Resource Links</a:t>
            </a:r>
          </a:p>
        </p:txBody>
      </p:sp>
      <p:sp>
        <p:nvSpPr>
          <p:cNvPr id="38916" name="Slide Number Placeholder 3"/>
          <p:cNvSpPr>
            <a:spLocks noGrp="1"/>
          </p:cNvSpPr>
          <p:nvPr>
            <p:ph type="sldNum" sz="quarter" idx="4294967295"/>
          </p:nvPr>
        </p:nvSpPr>
        <p:spPr bwMode="auto">
          <a:xfrm>
            <a:off x="7143750" y="6344667"/>
            <a:ext cx="458938" cy="3215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B6316D60-817C-4D3E-9D66-19DD2B5C8228}" type="slidenum">
              <a:rPr lang="en-US" altLang="en-US">
                <a:solidFill>
                  <a:schemeClr val="bg1"/>
                </a:solidFill>
              </a:rPr>
              <a:pPr eaLnBrk="1" hangingPunct="1"/>
              <a:t>90</a:t>
            </a:fld>
            <a:endParaRPr lang="en-US" altLang="en-US">
              <a:solidFill>
                <a:schemeClr val="bg1"/>
              </a:solidFill>
            </a:endParaRPr>
          </a:p>
        </p:txBody>
      </p:sp>
      <p:sp>
        <p:nvSpPr>
          <p:cNvPr id="3" name="Rectangle 2"/>
          <p:cNvSpPr/>
          <p:nvPr/>
        </p:nvSpPr>
        <p:spPr>
          <a:xfrm>
            <a:off x="224589" y="1283126"/>
            <a:ext cx="8758989" cy="4801314"/>
          </a:xfrm>
          <a:prstGeom prst="rect">
            <a:avLst/>
          </a:prstGeom>
        </p:spPr>
        <p:txBody>
          <a:bodyPr wrap="square">
            <a:spAutoFit/>
          </a:bodyPr>
          <a:lstStyle/>
          <a:p>
            <a:r>
              <a:rPr lang="en-US" b="1" dirty="0">
                <a:solidFill>
                  <a:srgbClr val="0084A9"/>
                </a:solidFill>
                <a:latin typeface="Arial" panose="020B0604020202020204" pitchFamily="34" charset="0"/>
                <a:cs typeface="Arial" panose="020B0604020202020204" pitchFamily="34" charset="0"/>
              </a:rPr>
              <a:t>Educators &amp;Admins page</a:t>
            </a:r>
            <a:endParaRPr lang="en-US" dirty="0">
              <a:solidFill>
                <a:srgbClr val="0084A9"/>
              </a:solidFill>
              <a:latin typeface="Arial" panose="020B0604020202020204" pitchFamily="34" charset="0"/>
              <a:cs typeface="Arial" panose="020B0604020202020204" pitchFamily="34" charset="0"/>
            </a:endParaRPr>
          </a:p>
          <a:p>
            <a:r>
              <a:rPr lang="en-US" dirty="0">
                <a:solidFill>
                  <a:srgbClr val="0084A9"/>
                </a:solidFill>
                <a:latin typeface="tahoma" panose="020B0604030504040204" pitchFamily="34" charset="0"/>
                <a:hlinkClick r:id="rId2"/>
              </a:rPr>
              <a:t>https://ged.com/en/international_prep_providers/</a:t>
            </a:r>
            <a:endParaRPr lang="en-US" dirty="0">
              <a:solidFill>
                <a:srgbClr val="0084A9"/>
              </a:solidFill>
              <a:latin typeface="tahoma" panose="020B0604030504040204" pitchFamily="34" charset="0"/>
            </a:endParaRPr>
          </a:p>
          <a:p>
            <a:endParaRPr lang="en-US" dirty="0">
              <a:solidFill>
                <a:srgbClr val="0084A9"/>
              </a:solidFill>
              <a:latin typeface="Arial" panose="020B0604020202020204" pitchFamily="34" charset="0"/>
              <a:cs typeface="Arial" panose="020B0604020202020204" pitchFamily="34" charset="0"/>
            </a:endParaRPr>
          </a:p>
          <a:p>
            <a:r>
              <a:rPr lang="en-US" b="1" dirty="0">
                <a:solidFill>
                  <a:srgbClr val="0084A9"/>
                </a:solidFill>
                <a:latin typeface="Arial" panose="020B0604020202020204" pitchFamily="34" charset="0"/>
                <a:cs typeface="Arial" panose="020B0604020202020204" pitchFamily="34" charset="0"/>
              </a:rPr>
              <a:t>Classroom materials</a:t>
            </a:r>
            <a:endParaRPr lang="en-US" dirty="0">
              <a:solidFill>
                <a:srgbClr val="0084A9"/>
              </a:solidFill>
              <a:latin typeface="Arial" panose="020B0604020202020204" pitchFamily="34" charset="0"/>
              <a:cs typeface="Arial" panose="020B0604020202020204" pitchFamily="34" charset="0"/>
            </a:endParaRPr>
          </a:p>
          <a:p>
            <a:r>
              <a:rPr lang="en-US" dirty="0">
                <a:solidFill>
                  <a:srgbClr val="0084A9"/>
                </a:solidFill>
                <a:latin typeface="tahoma" panose="020B0604030504040204" pitchFamily="34" charset="0"/>
                <a:hlinkClick r:id="rId3"/>
              </a:rPr>
              <a:t>Free Classroom Materials</a:t>
            </a:r>
            <a:endParaRPr lang="en-US" dirty="0">
              <a:solidFill>
                <a:srgbClr val="0084A9"/>
              </a:solidFill>
              <a:latin typeface="tahoma" panose="020B0604030504040204" pitchFamily="34" charset="0"/>
            </a:endParaRPr>
          </a:p>
          <a:p>
            <a:r>
              <a:rPr lang="en-US" dirty="0">
                <a:latin typeface="Arial" panose="020B0604020202020204" pitchFamily="34" charset="0"/>
                <a:cs typeface="Arial" panose="020B0604020202020204" pitchFamily="34" charset="0"/>
              </a:rPr>
              <a:t>Here you find the Tutorials, the Free Practice Tests and all of the reference guides to prepare your students. The Scoring tool is also here.</a:t>
            </a:r>
            <a:br>
              <a:rPr lang="en-US" dirty="0">
                <a:solidFill>
                  <a:srgbClr val="0084A9"/>
                </a:solidFill>
                <a:latin typeface="tahoma" panose="020B0604030504040204" pitchFamily="34" charset="0"/>
              </a:rPr>
            </a:br>
            <a:br>
              <a:rPr lang="en-US" dirty="0">
                <a:solidFill>
                  <a:srgbClr val="0084A9"/>
                </a:solidFill>
                <a:latin typeface="tahoma" panose="020B0604030504040204" pitchFamily="34" charset="0"/>
              </a:rPr>
            </a:br>
            <a:r>
              <a:rPr lang="en-US" b="1" dirty="0">
                <a:solidFill>
                  <a:srgbClr val="0084A9"/>
                </a:solidFill>
                <a:latin typeface="Arial" panose="020B0604020202020204" pitchFamily="34" charset="0"/>
                <a:cs typeface="Arial" panose="020B0604020202020204" pitchFamily="34" charset="0"/>
              </a:rPr>
              <a:t>Teaching Resources</a:t>
            </a:r>
            <a:endParaRPr lang="en-US" dirty="0">
              <a:solidFill>
                <a:srgbClr val="0084A9"/>
              </a:solidFill>
              <a:latin typeface="Arial" panose="020B0604020202020204" pitchFamily="34" charset="0"/>
              <a:cs typeface="Arial" panose="020B0604020202020204" pitchFamily="34" charset="0"/>
            </a:endParaRPr>
          </a:p>
          <a:p>
            <a:r>
              <a:rPr lang="en-US" dirty="0">
                <a:solidFill>
                  <a:srgbClr val="0084A9"/>
                </a:solidFill>
                <a:latin typeface="tahoma, sans-serif"/>
                <a:hlinkClick r:id="rId4"/>
              </a:rPr>
              <a:t>Student Skills</a:t>
            </a:r>
            <a:br>
              <a:rPr lang="en-US" dirty="0">
                <a:solidFill>
                  <a:srgbClr val="0084A9"/>
                </a:solidFill>
                <a:latin typeface="Segoe UI" panose="020B0502040204020203" pitchFamily="34" charset="0"/>
              </a:rPr>
            </a:br>
            <a:r>
              <a:rPr lang="en-US" dirty="0">
                <a:latin typeface="Arial" panose="020B0604020202020204" pitchFamily="34" charset="0"/>
                <a:cs typeface="Arial" panose="020B0604020202020204" pitchFamily="34" charset="0"/>
              </a:rPr>
              <a:t>This page is very useful for teachers to become familiar with the skills assessed on the test, Performance Level Descriptors and the High Impact Indicators.</a:t>
            </a:r>
          </a:p>
          <a:p>
            <a:endParaRPr lang="en-US" dirty="0">
              <a:solidFill>
                <a:srgbClr val="0084A9"/>
              </a:solidFill>
              <a:latin typeface="Segoe UI" panose="020B0502040204020203" pitchFamily="34" charset="0"/>
            </a:endParaRPr>
          </a:p>
          <a:p>
            <a:r>
              <a:rPr lang="en-US" b="1" dirty="0">
                <a:solidFill>
                  <a:srgbClr val="0084A9"/>
                </a:solidFill>
                <a:latin typeface="Arial" panose="020B0604020202020204" pitchFamily="34" charset="0"/>
                <a:cs typeface="Arial" panose="020B0604020202020204" pitchFamily="34" charset="0"/>
              </a:rPr>
              <a:t>Professional Development</a:t>
            </a:r>
            <a:endParaRPr lang="en-US" dirty="0">
              <a:solidFill>
                <a:srgbClr val="0084A9"/>
              </a:solidFill>
              <a:latin typeface="Arial" panose="020B0604020202020204" pitchFamily="34" charset="0"/>
              <a:cs typeface="Arial" panose="020B0604020202020204" pitchFamily="34" charset="0"/>
            </a:endParaRPr>
          </a:p>
          <a:p>
            <a:r>
              <a:rPr lang="en-US" dirty="0">
                <a:solidFill>
                  <a:srgbClr val="0084A9"/>
                </a:solidFill>
                <a:latin typeface="tahoma, sans-serif"/>
                <a:hlinkClick r:id="rId5"/>
              </a:rPr>
              <a:t>Webinars</a:t>
            </a:r>
            <a:br>
              <a:rPr lang="en-US" dirty="0">
                <a:solidFill>
                  <a:srgbClr val="0084A9"/>
                </a:solidFill>
                <a:latin typeface="tahoma, sans-serif"/>
              </a:rPr>
            </a:br>
            <a:r>
              <a:rPr lang="en-US" dirty="0">
                <a:latin typeface="Arial" panose="020B0604020202020204" pitchFamily="34" charset="0"/>
                <a:cs typeface="Arial" panose="020B0604020202020204" pitchFamily="34" charset="0"/>
              </a:rPr>
              <a:t>Here are the webinars that teachers can watch to become familiar with many different topics.</a:t>
            </a:r>
            <a:endParaRPr lang="en-US" b="0"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57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96FE1F-821F-49DB-9522-E2B7EDEC3A3C}"/>
              </a:ext>
            </a:extLst>
          </p:cNvPr>
          <p:cNvSpPr>
            <a:spLocks noGrp="1"/>
          </p:cNvSpPr>
          <p:nvPr>
            <p:ph type="sldNum" sz="quarter" idx="12"/>
          </p:nvPr>
        </p:nvSpPr>
        <p:spPr/>
        <p:txBody>
          <a:bodyPr/>
          <a:lstStyle/>
          <a:p>
            <a:fld id="{BAE26A2A-DE5F-EA41-900F-AB5C4F1D9848}" type="slidenum">
              <a:rPr lang="en-US" smtClean="0"/>
              <a:t>91</a:t>
            </a:fld>
            <a:endParaRPr lang="en-US"/>
          </a:p>
        </p:txBody>
      </p:sp>
      <p:pic>
        <p:nvPicPr>
          <p:cNvPr id="4" name="Picture 3" descr="https://www.invigorlaw.com/wp-content/uploads/2011/11/iVLG-Q-and-A-subscription-service.jpg">
            <a:extLst>
              <a:ext uri="{FF2B5EF4-FFF2-40B4-BE49-F238E27FC236}">
                <a16:creationId xmlns:a16="http://schemas.microsoft.com/office/drawing/2014/main" id="{D4CB1281-A576-4336-8A12-71799026151A}"/>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14259" y="318051"/>
            <a:ext cx="8515481" cy="6386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47605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4"/>
          <p:cNvSpPr>
            <a:spLocks noGrp="1"/>
          </p:cNvSpPr>
          <p:nvPr>
            <p:ph type="title"/>
          </p:nvPr>
        </p:nvSpPr>
        <p:spPr>
          <a:xfrm>
            <a:off x="722313" y="2219325"/>
            <a:ext cx="7772400" cy="919163"/>
          </a:xfrm>
        </p:spPr>
        <p:txBody>
          <a:bodyPr>
            <a:normAutofit/>
          </a:bodyPr>
          <a:lstStyle/>
          <a:p>
            <a:r>
              <a:rPr lang="en-US" altLang="en-US" sz="5400" dirty="0">
                <a:ea typeface="ＭＳ Ｐゴシック" pitchFamily="34" charset="-128"/>
              </a:rPr>
              <a:t>Break</a:t>
            </a:r>
          </a:p>
        </p:txBody>
      </p:sp>
      <p:sp>
        <p:nvSpPr>
          <p:cNvPr id="2" name="Rectangle 1"/>
          <p:cNvSpPr/>
          <p:nvPr/>
        </p:nvSpPr>
        <p:spPr>
          <a:xfrm>
            <a:off x="838200" y="3200400"/>
            <a:ext cx="7467600" cy="589072"/>
          </a:xfrm>
          <a:prstGeom prst="rect">
            <a:avLst/>
          </a:prstGeom>
        </p:spPr>
        <p:txBody>
          <a:bodyPr wrap="square">
            <a:spAutoFit/>
          </a:bodyPr>
          <a:lstStyle/>
          <a:p>
            <a:pPr marL="12700" marR="5080">
              <a:lnSpc>
                <a:spcPct val="150000"/>
              </a:lnSpc>
            </a:pPr>
            <a:endParaRPr lang="en-US" sz="2400" dirty="0">
              <a:solidFill>
                <a:schemeClr val="bg1"/>
              </a:solidFill>
              <a:cs typeface="Arial"/>
            </a:endParaRPr>
          </a:p>
        </p:txBody>
      </p:sp>
      <p:sp>
        <p:nvSpPr>
          <p:cNvPr id="5" name="Slide Number Placeholder 3"/>
          <p:cNvSpPr>
            <a:spLocks noGrp="1"/>
          </p:cNvSpPr>
          <p:nvPr>
            <p:ph type="sldNum" sz="quarter" idx="4294967295"/>
          </p:nvPr>
        </p:nvSpPr>
        <p:spPr bwMode="auto">
          <a:xfrm>
            <a:off x="457200" y="6299200"/>
            <a:ext cx="458788" cy="322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30000"/>
              </a:lnSpc>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lnSpc>
                <a:spcPct val="130000"/>
              </a:lnSpc>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lnSpc>
                <a:spcPct val="130000"/>
              </a:lnSpc>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nSpc>
                <a:spcPct val="100000"/>
              </a:lnSpc>
              <a:spcBef>
                <a:spcPct val="0"/>
              </a:spcBef>
              <a:buFontTx/>
              <a:buNone/>
            </a:pPr>
            <a:fld id="{E0457F42-EE1D-454C-8A72-001C7A07B269}" type="slidenum">
              <a:rPr lang="en-US" altLang="en-US" sz="1200" smtClean="0">
                <a:solidFill>
                  <a:srgbClr val="0084A9"/>
                </a:solidFill>
              </a:rPr>
              <a:pPr>
                <a:lnSpc>
                  <a:spcPct val="100000"/>
                </a:lnSpc>
                <a:spcBef>
                  <a:spcPct val="0"/>
                </a:spcBef>
                <a:buFontTx/>
                <a:buNone/>
              </a:pPr>
              <a:t>92</a:t>
            </a:fld>
            <a:endParaRPr lang="en-US" altLang="en-US" sz="1200" dirty="0">
              <a:solidFill>
                <a:srgbClr val="0084A9"/>
              </a:solidFill>
            </a:endParaRPr>
          </a:p>
        </p:txBody>
      </p:sp>
    </p:spTree>
    <p:extLst>
      <p:ext uri="{BB962C8B-B14F-4D97-AF65-F5344CB8AC3E}">
        <p14:creationId xmlns:p14="http://schemas.microsoft.com/office/powerpoint/2010/main" val="10315173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1|1.8"/>
</p:tagLst>
</file>

<file path=ppt/tags/tag2.xml><?xml version="1.0" encoding="utf-8"?>
<p:tagLst xmlns:a="http://schemas.openxmlformats.org/drawingml/2006/main" xmlns:r="http://schemas.openxmlformats.org/officeDocument/2006/relationships" xmlns:p="http://schemas.openxmlformats.org/presentationml/2006/main">
  <p:tag name="TIMING" val="|2.1|1.8"/>
</p:tagLst>
</file>

<file path=ppt/tags/tag3.xml><?xml version="1.0" encoding="utf-8"?>
<p:tagLst xmlns:a="http://schemas.openxmlformats.org/drawingml/2006/main" xmlns:r="http://schemas.openxmlformats.org/officeDocument/2006/relationships" xmlns:p="http://schemas.openxmlformats.org/presentationml/2006/main">
  <p:tag name="TIMING" val="|2.1|1.8"/>
</p:tagLst>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DTS_theme_2018" id="{86B7F030-811B-8240-BDA7-A93BD3561618}" vid="{6FAD7AA7-00E2-6D4C-8FD1-8908830263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GEDTS_theme_2018</Template>
  <TotalTime>2255</TotalTime>
  <Words>8386</Words>
  <Application>Microsoft Office PowerPoint</Application>
  <PresentationFormat>On-screen Show (4:3)</PresentationFormat>
  <Paragraphs>1281</Paragraphs>
  <Slides>92</Slides>
  <Notes>73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92</vt:i4>
      </vt:variant>
    </vt:vector>
  </HeadingPairs>
  <TitlesOfParts>
    <vt:vector size="103" baseType="lpstr">
      <vt:lpstr>Arial</vt:lpstr>
      <vt:lpstr>Arial Bold</vt:lpstr>
      <vt:lpstr>Calibri</vt:lpstr>
      <vt:lpstr>Century Gothic</vt:lpstr>
      <vt:lpstr>Lucida Grande</vt:lpstr>
      <vt:lpstr>Rockwell</vt:lpstr>
      <vt:lpstr>Segoe UI</vt:lpstr>
      <vt:lpstr>tahoma</vt:lpstr>
      <vt:lpstr>tahoma, sans-serif</vt:lpstr>
      <vt:lpstr>Times</vt:lpstr>
      <vt:lpstr>GEDTS_theme_2018</vt:lpstr>
      <vt:lpstr>PowerPoint Presentation</vt:lpstr>
      <vt:lpstr>PowerPoint Presentation</vt:lpstr>
      <vt:lpstr>Getting to know you!</vt:lpstr>
      <vt:lpstr>Session Objectives</vt:lpstr>
      <vt:lpstr>Setting the Stage</vt:lpstr>
      <vt:lpstr>Background</vt:lpstr>
      <vt:lpstr>Content Alignment  How is the GED® test aligned to specific content standards? </vt:lpstr>
      <vt:lpstr>Content Alignment</vt:lpstr>
      <vt:lpstr>Test Structure and Forms Equivalence</vt:lpstr>
      <vt:lpstr>Test Structure and Forms Equivalence</vt:lpstr>
      <vt:lpstr>Test Structure and Forms Equivalence</vt:lpstr>
      <vt:lpstr>Performance Levels</vt:lpstr>
      <vt:lpstr>Exploring the Program</vt:lpstr>
      <vt:lpstr>PowerPoint Presentation</vt:lpstr>
      <vt:lpstr>Purposes of the GED® test</vt:lpstr>
      <vt:lpstr>A New Paradigm</vt:lpstr>
      <vt:lpstr>An Overview of the GED® Test</vt:lpstr>
      <vt:lpstr>GED® Test</vt:lpstr>
      <vt:lpstr>GED® Performance Levels</vt:lpstr>
      <vt:lpstr>Item Types</vt:lpstr>
      <vt:lpstr>Overview of RLA Test</vt:lpstr>
      <vt:lpstr>Overview of Mathematical Reasoning Test</vt:lpstr>
      <vt:lpstr>Overview of Social Studies Test</vt:lpstr>
      <vt:lpstr>Overview of Science Test</vt:lpstr>
      <vt:lpstr>Important Tools for the Classroom</vt:lpstr>
      <vt:lpstr>From Targets to Indicators to Application</vt:lpstr>
      <vt:lpstr>Example </vt:lpstr>
      <vt:lpstr>GED® Passing Performance Level</vt:lpstr>
      <vt:lpstr>Performance Level Descriptors (PLDs)</vt:lpstr>
      <vt:lpstr>Performance Level Descriptors (PLDs)</vt:lpstr>
      <vt:lpstr>How to Use PLDs in the Classroom</vt:lpstr>
      <vt:lpstr>Skill Sets for High Impact Indicators Across Content Areas</vt:lpstr>
      <vt:lpstr>  From Performance Level Descriptors  to  High Impact Indicators  to  Relationships between Indicators</vt:lpstr>
      <vt:lpstr>What Are High Impact Indicators?</vt:lpstr>
      <vt:lpstr>It’s All About Relationships </vt:lpstr>
      <vt:lpstr>An Example</vt:lpstr>
      <vt:lpstr>Digging Deeper: Let’s Look at Evidence</vt:lpstr>
      <vt:lpstr>Where to Access HIIs and Relationships</vt:lpstr>
      <vt:lpstr>Writing and the GED Test</vt:lpstr>
      <vt:lpstr>Pilot Study Research Questions</vt:lpstr>
      <vt:lpstr>January 2019 release</vt:lpstr>
      <vt:lpstr>Purpose of Extended Response</vt:lpstr>
      <vt:lpstr>Constructed Response on RLA</vt:lpstr>
      <vt:lpstr>The Three Trait Rubric</vt:lpstr>
      <vt:lpstr>Where can you find the Rubric?</vt:lpstr>
      <vt:lpstr>Annotated Rubric</vt:lpstr>
      <vt:lpstr>Know What is Expected</vt:lpstr>
      <vt:lpstr>Don’t Forget the Little Stuff</vt:lpstr>
      <vt:lpstr>Inquiring Minds Want to Know</vt:lpstr>
      <vt:lpstr>Burning Question - Extended Response Items and Scoring</vt:lpstr>
      <vt:lpstr>Burning Question - Extended Response Items and Scoring</vt:lpstr>
      <vt:lpstr>Burning Question - Extended Response Items and Scoring</vt:lpstr>
      <vt:lpstr> Incorporate reading and writing into every classroom, every day </vt:lpstr>
      <vt:lpstr>The Link Between Reading and Writing</vt:lpstr>
      <vt:lpstr>Where to Access More Strategies on Close Reading</vt:lpstr>
      <vt:lpstr>Where to Access a Step-by-Step Guide for Argumentative Writing</vt:lpstr>
      <vt:lpstr>Test Taking Tips for RLA ER</vt:lpstr>
      <vt:lpstr>Building Student Knowledge and Critical Thinking Skills</vt:lpstr>
      <vt:lpstr>Social Studies Themes</vt:lpstr>
      <vt:lpstr>What Should I Teach?</vt:lpstr>
      <vt:lpstr>Test-taking Tips for Social Studies</vt:lpstr>
      <vt:lpstr>Building Student Knowledge and Critical Thinking Skills</vt:lpstr>
      <vt:lpstr>PowerPoint Presentation</vt:lpstr>
      <vt:lpstr>Focusing Themes of Science</vt:lpstr>
      <vt:lpstr>What Should I Teach?</vt:lpstr>
      <vt:lpstr>Instructor Focus  -- Can your students . . .?</vt:lpstr>
      <vt:lpstr>Focus on Concepts and Problem Solving</vt:lpstr>
      <vt:lpstr>Problem-Solving in the Classroom</vt:lpstr>
      <vt:lpstr>Teach the Big Ideas in Algebra</vt:lpstr>
      <vt:lpstr>Focus on Problem Solving</vt:lpstr>
      <vt:lpstr>Help Students . . . </vt:lpstr>
      <vt:lpstr>GED Ready®</vt:lpstr>
      <vt:lpstr>GED® Ready </vt:lpstr>
      <vt:lpstr>Three Score Levels on GED Ready®</vt:lpstr>
      <vt:lpstr>GED® Ready </vt:lpstr>
      <vt:lpstr>Resources</vt:lpstr>
      <vt:lpstr>Home for All Things GED®</vt:lpstr>
      <vt:lpstr>3 Things Every Educator Should Do </vt:lpstr>
      <vt:lpstr>Tools – Tools – Tools!</vt:lpstr>
      <vt:lpstr>Tools – Tools – Tools!</vt:lpstr>
      <vt:lpstr>Need more information?     </vt:lpstr>
      <vt:lpstr>#1 The Assessment Guide for Educators</vt:lpstr>
      <vt:lpstr>#2 Teaching Resources</vt:lpstr>
      <vt:lpstr>PowerPoint Presentation</vt:lpstr>
      <vt:lpstr>#4 In Session </vt:lpstr>
      <vt:lpstr>#5 Tutorials </vt:lpstr>
      <vt:lpstr>#6 Free Practice Tests </vt:lpstr>
      <vt:lpstr>#7 Study Guides </vt:lpstr>
      <vt:lpstr>#8 FAQs</vt:lpstr>
      <vt:lpstr>#9 GED Resource Links</vt:lpstr>
      <vt:lpstr>PowerPoint Presentation</vt:lpstr>
      <vt:lpstr>Break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Clark, Kerry</dc:creator>
  <cp:lastModifiedBy>Evers, Ann</cp:lastModifiedBy>
  <cp:revision>182</cp:revision>
  <cp:lastPrinted>2018-07-18T18:55:15Z</cp:lastPrinted>
  <dcterms:created xsi:type="dcterms:W3CDTF">2018-06-13T17:05:23Z</dcterms:created>
  <dcterms:modified xsi:type="dcterms:W3CDTF">2019-09-23T05:59:04Z</dcterms:modified>
</cp:coreProperties>
</file>